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8" r:id="rId15"/>
    <p:sldId id="307" r:id="rId16"/>
    <p:sldId id="309" r:id="rId17"/>
    <p:sldId id="310" r:id="rId18"/>
    <p:sldId id="312" r:id="rId19"/>
    <p:sldId id="324" r:id="rId20"/>
    <p:sldId id="323" r:id="rId21"/>
    <p:sldId id="325" r:id="rId22"/>
    <p:sldId id="326" r:id="rId23"/>
    <p:sldId id="314" r:id="rId24"/>
    <p:sldId id="327" r:id="rId25"/>
    <p:sldId id="328" r:id="rId26"/>
    <p:sldId id="315" r:id="rId27"/>
    <p:sldId id="329" r:id="rId28"/>
    <p:sldId id="316" r:id="rId29"/>
    <p:sldId id="332" r:id="rId30"/>
    <p:sldId id="333" r:id="rId31"/>
    <p:sldId id="334" r:id="rId32"/>
    <p:sldId id="342" r:id="rId33"/>
    <p:sldId id="303" r:id="rId34"/>
    <p:sldId id="330" r:id="rId35"/>
    <p:sldId id="331" r:id="rId36"/>
    <p:sldId id="335" r:id="rId37"/>
    <p:sldId id="336" r:id="rId38"/>
    <p:sldId id="337" r:id="rId39"/>
    <p:sldId id="338" r:id="rId40"/>
    <p:sldId id="339" r:id="rId41"/>
    <p:sldId id="302" r:id="rId42"/>
    <p:sldId id="340" r:id="rId43"/>
    <p:sldId id="341" r:id="rId4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22" autoAdjust="0"/>
  </p:normalViewPr>
  <p:slideViewPr>
    <p:cSldViewPr snapToGrid="0">
      <p:cViewPr varScale="1">
        <p:scale>
          <a:sx n="134" d="100"/>
          <a:sy n="134" d="100"/>
        </p:scale>
        <p:origin x="1344" y="120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05/06/2023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diapo pour valider compétences titre CDA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Github</a:t>
            </a:r>
            <a:r>
              <a:rPr lang="fr-FR" dirty="0">
                <a:sym typeface="Wingdings" panose="05000000000000000000" pitchFamily="2" charset="2"/>
              </a:rPr>
              <a:t>, Trello, Slack</a:t>
            </a:r>
          </a:p>
          <a:p>
            <a:r>
              <a:rPr lang="fr-FR" dirty="0">
                <a:sym typeface="Wingdings" panose="05000000000000000000" pitchFamily="2" charset="2"/>
              </a:rPr>
              <a:t>2  </a:t>
            </a:r>
            <a:r>
              <a:rPr lang="fr-FR" dirty="0" err="1">
                <a:sym typeface="Wingdings" panose="05000000000000000000" pitchFamily="2" charset="2"/>
              </a:rPr>
              <a:t>Figma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 Notion charte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gtithub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IAPM desktop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 branches  sous-branches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dev_client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dev_commande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dev_interface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dev_produit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Main  branche principale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j’aurais pu utiliser  Trello  outil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proj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créer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etapes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prok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colab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facil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ou Slack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msgrie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tmps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réel,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partge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fichier,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integrer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à Trello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repart tâches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gantt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effectif) +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808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mquette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sur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(parler de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DESKTOP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MOBILE 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page accueil,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bdd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affich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cmds, stats, 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Gche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app DESKTOP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Menu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61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backgrnd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variante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&amp;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Cela permet une interface </a:t>
            </a:r>
            <a:r>
              <a:rPr lang="fr-FR" sz="18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Contrasté &amp; Lisible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873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Specificité</a:t>
            </a:r>
            <a:r>
              <a:rPr lang="fr-FR" dirty="0">
                <a:sym typeface="Wingdings" panose="05000000000000000000" pitchFamily="2" charset="2"/>
              </a:rPr>
              <a:t> app  ce que l’user peut faire</a:t>
            </a:r>
          </a:p>
          <a:p>
            <a:r>
              <a:rPr lang="fr-FR" dirty="0">
                <a:sym typeface="Wingdings" panose="05000000000000000000" pitchFamily="2" charset="2"/>
              </a:rPr>
              <a:t>       Diag  Cas </a:t>
            </a:r>
            <a:r>
              <a:rPr lang="fr-FR" dirty="0"/>
              <a:t>d’utilisation</a:t>
            </a:r>
            <a:r>
              <a:rPr lang="fr-FR" dirty="0">
                <a:sym typeface="Wingdings" panose="05000000000000000000" pitchFamily="2" charset="2"/>
              </a:rPr>
              <a:t> UML, Diag de classes UML, dict données, MCD, MLD, BDD</a:t>
            </a:r>
          </a:p>
          <a:p>
            <a:r>
              <a:rPr lang="fr-FR" dirty="0">
                <a:sym typeface="Wingdings" panose="05000000000000000000" pitchFamily="2" charset="2"/>
              </a:rPr>
              <a:t>2  Contraintes tech</a:t>
            </a:r>
          </a:p>
          <a:p>
            <a:r>
              <a:rPr lang="fr-FR" dirty="0">
                <a:sym typeface="Wingdings" panose="05000000000000000000" pitchFamily="2" charset="2"/>
              </a:rPr>
              <a:t>       Composants d’accès aux données</a:t>
            </a:r>
          </a:p>
          <a:p>
            <a:r>
              <a:rPr lang="fr-FR" dirty="0">
                <a:sym typeface="Wingdings" panose="05000000000000000000" pitchFamily="2" charset="2"/>
              </a:rPr>
              <a:t>       MVC</a:t>
            </a:r>
          </a:p>
          <a:p>
            <a:r>
              <a:rPr lang="fr-FR" dirty="0">
                <a:sym typeface="Wingdings" panose="05000000000000000000" pitchFamily="2" charset="2"/>
              </a:rPr>
              <a:t>       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30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d’utilisation UML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Anonyme  s’inscrire | donner un feedback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Client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compte/panier 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compte |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article  authentifier compte site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Admin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prod, cli, cmds, stats 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prod, cli, cmds  authentifier comptes </a:t>
            </a:r>
            <a:r>
              <a:rPr lang="fr-FR" dirty="0" err="1">
                <a:sym typeface="Wingdings" panose="05000000000000000000" pitchFamily="2" charset="2"/>
              </a:rPr>
              <a:t>MySql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048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Après avoir analysé les besoins de </a:t>
            </a:r>
            <a:r>
              <a:rPr lang="fr-FR" dirty="0" err="1"/>
              <a:t>Layweb</a:t>
            </a:r>
            <a:r>
              <a:rPr lang="fr-FR" dirty="0"/>
              <a:t>, j’en ai déduis un </a:t>
            </a:r>
            <a:r>
              <a:rPr lang="fr-FR" dirty="0" err="1"/>
              <a:t>doctionnaire</a:t>
            </a:r>
            <a:r>
              <a:rPr lang="fr-FR" dirty="0"/>
              <a:t> de connées</a:t>
            </a:r>
          </a:p>
          <a:p>
            <a:r>
              <a:rPr lang="fr-FR" dirty="0"/>
              <a:t>qui m’a permis de faire la base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39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MCD  Entité, Associations, Cardinalités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MLD Textuel  Vérifier que le MCD est correcte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0081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Conception</a:t>
            </a:r>
            <a:r>
              <a:rPr lang="fr-FR" dirty="0"/>
              <a:t> du Diagramme de Classes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diagramme des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Champs + Opérations</a:t>
            </a:r>
            <a:endParaRPr lang="fr-FR" sz="1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259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BDD web, desktop &amp; mobile</a:t>
            </a:r>
          </a:p>
          <a:p>
            <a:r>
              <a:rPr lang="fr-FR" dirty="0">
                <a:sym typeface="Wingdings" panose="05000000000000000000" pitchFamily="2" charset="2"/>
              </a:rPr>
              <a:t> Tables  Tables Produit  COLONNES ou CHAMPS</a:t>
            </a:r>
          </a:p>
          <a:p>
            <a:r>
              <a:rPr lang="fr-FR" dirty="0">
                <a:sym typeface="Wingdings" panose="05000000000000000000" pitchFamily="2" charset="2"/>
              </a:rPr>
              <a:t> Procédure stockées  requêtes exécutée coté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Permet </a:t>
            </a:r>
            <a:r>
              <a:rPr lang="fr-FR" dirty="0" err="1">
                <a:sym typeface="Wingdings" panose="05000000000000000000" pitchFamily="2" charset="2"/>
              </a:rPr>
              <a:t>alleger</a:t>
            </a:r>
            <a:r>
              <a:rPr lang="fr-FR" dirty="0">
                <a:sym typeface="Wingdings" panose="05000000000000000000" pitchFamily="2" charset="2"/>
              </a:rPr>
              <a:t> le fait que </a:t>
            </a:r>
            <a:r>
              <a:rPr lang="fr-FR" b="1" dirty="0">
                <a:sym typeface="Wingdings" panose="05000000000000000000" pitchFamily="2" charset="2"/>
              </a:rPr>
              <a:t>CLIENT LOURD (logique app en .exe)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Déclencheurs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Evènement exécuté un moment déterminé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se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déclanche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tout seul à un moment donnée (Action  insert,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update)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05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personnelle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Résumé des projets (en anglais)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 projet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Spécification fonctionnelles / techniques</a:t>
            </a:r>
            <a:endParaRPr lang="fr-FR" sz="18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Réalisations du candidat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code, WAMP,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LoopingMCD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diagrams.net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PHP 7.4.26, HTML 5, CSS 3 (framework Bootstrap 5)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Hashage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90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VS 2022, WAMP,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 VB, package .NET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DESK)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08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Studio, XAMP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Dart,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Framewrk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Flutter, style Material Design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MOBIL)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703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MySQlConfig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Constante SERVEUR  </a:t>
            </a:r>
            <a:r>
              <a:rPr lang="fr-FR" dirty="0" err="1">
                <a:sym typeface="Wingdings" panose="05000000000000000000" pitchFamily="2" charset="2"/>
              </a:rPr>
              <a:t>Ip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cible</a:t>
            </a:r>
          </a:p>
          <a:p>
            <a:r>
              <a:rPr lang="fr-FR" dirty="0">
                <a:sym typeface="Wingdings" panose="05000000000000000000" pitchFamily="2" charset="2"/>
              </a:rPr>
              <a:t>Constante BASE  Nom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Constante UTILISATEUR  nom utilisateur</a:t>
            </a:r>
          </a:p>
          <a:p>
            <a:r>
              <a:rPr lang="fr-FR" dirty="0">
                <a:sym typeface="Wingdings" panose="05000000000000000000" pitchFamily="2" charset="2"/>
              </a:rPr>
              <a:t>Constante MOT_DE_PASSE  </a:t>
            </a:r>
            <a:r>
              <a:rPr lang="fr-FR" dirty="0" err="1">
                <a:sym typeface="Wingdings" panose="05000000000000000000" pitchFamily="2" charset="2"/>
              </a:rPr>
              <a:t>mdp</a:t>
            </a:r>
            <a:r>
              <a:rPr lang="fr-FR" dirty="0">
                <a:sym typeface="Wingdings" panose="05000000000000000000" pitchFamily="2" charset="2"/>
              </a:rPr>
              <a:t> pour </a:t>
            </a:r>
            <a:r>
              <a:rPr lang="fr-FR" dirty="0" err="1">
                <a:sym typeface="Wingdings" panose="05000000000000000000" pitchFamily="2" charset="2"/>
              </a:rPr>
              <a:t>connexio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Remplis var 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créer 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mère définit </a:t>
            </a:r>
            <a:r>
              <a:rPr lang="fr-FR" dirty="0" err="1">
                <a:sym typeface="Wingdings" panose="05000000000000000000" pitchFamily="2" charset="2"/>
              </a:rPr>
              <a:t>méthod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generalistes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PDO::FETCH_OBJ  récup forcement des </a:t>
            </a:r>
            <a:r>
              <a:rPr lang="fr-FR" dirty="0" err="1">
                <a:sym typeface="Wingdings" panose="05000000000000000000" pitchFamily="2" charset="2"/>
              </a:rPr>
              <a:t>obj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IMPORTANT Piste d’</a:t>
            </a:r>
            <a:r>
              <a:rPr lang="fr-FR" dirty="0" err="1">
                <a:sym typeface="Wingdings" panose="05000000000000000000" pitchFamily="2" charset="2"/>
              </a:rPr>
              <a:t>amélio</a:t>
            </a:r>
            <a:r>
              <a:rPr lang="fr-FR" dirty="0">
                <a:sym typeface="Wingdings" panose="05000000000000000000" pitchFamily="2" charset="2"/>
              </a:rPr>
              <a:t>  gérer </a:t>
            </a:r>
            <a:r>
              <a:rPr lang="fr-FR" dirty="0" err="1">
                <a:sym typeface="Wingdings" panose="05000000000000000000" pitchFamily="2" charset="2"/>
              </a:rPr>
              <a:t>connex</a:t>
            </a:r>
            <a:r>
              <a:rPr lang="fr-FR" dirty="0">
                <a:sym typeface="Wingdings" panose="05000000000000000000" pitchFamily="2" charset="2"/>
              </a:rPr>
              <a:t> avec var d’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 (fichier .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Librairie </a:t>
            </a:r>
            <a:r>
              <a:rPr lang="fr-FR" b="1" dirty="0">
                <a:sym typeface="Wingdings" panose="05000000000000000000" pitchFamily="2" charset="2"/>
              </a:rPr>
              <a:t>PHP DOT ENV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762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GestionBDD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attribut</a:t>
            </a:r>
            <a:r>
              <a:rPr lang="fr-FR" dirty="0">
                <a:sym typeface="Wingdings" panose="05000000000000000000" pitchFamily="2" charset="2"/>
              </a:rPr>
              <a:t> les var </a:t>
            </a:r>
            <a:r>
              <a:rPr lang="fr-FR" dirty="0" err="1">
                <a:sym typeface="Wingdings" panose="05000000000000000000" pitchFamily="2" charset="2"/>
              </a:rPr>
              <a:t>specific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16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J’utilise le motif d’architecture MVC (Design Pattern)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= intermédiaire entre Modèle &amp; Vue, </a:t>
            </a:r>
            <a:r>
              <a:rPr lang="fr-FR" dirty="0" err="1">
                <a:sym typeface="Wingdings" panose="05000000000000000000" pitchFamily="2" charset="2"/>
              </a:rPr>
              <a:t>traitemnt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necessre</a:t>
            </a:r>
            <a:r>
              <a:rPr lang="fr-FR" dirty="0">
                <a:sym typeface="Wingdings" panose="05000000000000000000" pitchFamily="2" charset="2"/>
              </a:rPr>
              <a:t> &amp; met à jour les vues &amp; le </a:t>
            </a:r>
            <a:r>
              <a:rPr lang="fr-FR" dirty="0" err="1">
                <a:sym typeface="Wingdings" panose="05000000000000000000" pitchFamily="2" charset="2"/>
              </a:rPr>
              <a:t>mdèle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Modèle = </a:t>
            </a:r>
            <a:r>
              <a:rPr lang="fr-FR" dirty="0" err="1">
                <a:sym typeface="Wingdings" panose="05000000000000000000" pitchFamily="2" charset="2"/>
              </a:rPr>
              <a:t>gest</a:t>
            </a:r>
            <a:r>
              <a:rPr lang="fr-FR" dirty="0">
                <a:sym typeface="Wingdings" panose="05000000000000000000" pitchFamily="2" charset="2"/>
              </a:rPr>
              <a:t> data &amp; logique métier  structure sous-jacente des info &amp; règles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Vue = affichage données &amp; interactions utilisateur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3513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 classes principal app  méthodes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Ma méthode </a:t>
            </a:r>
            <a:r>
              <a:rPr lang="fr-FR" dirty="0" err="1">
                <a:sym typeface="Wingdings" panose="05000000000000000000" pitchFamily="2" charset="2"/>
              </a:rPr>
              <a:t>getLesCategories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appelle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 de la </a:t>
            </a:r>
            <a:r>
              <a:rPr lang="fr-FR" b="1" i="0" dirty="0">
                <a:sym typeface="Wingdings" panose="05000000000000000000" pitchFamily="2" charset="2"/>
              </a:rPr>
              <a:t>c</a:t>
            </a:r>
            <a:r>
              <a:rPr lang="fr-FR" b="1" dirty="0">
                <a:sym typeface="Wingdings" panose="05000000000000000000" pitchFamily="2" charset="2"/>
              </a:rPr>
              <a:t>lasse </a:t>
            </a:r>
            <a:r>
              <a:rPr lang="fr-FR" b="1" dirty="0" err="1">
                <a:sym typeface="Wingdings" panose="05000000000000000000" pitchFamily="2" charset="2"/>
              </a:rPr>
              <a:t>mere</a:t>
            </a:r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54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Vue 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de l’app  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1897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 interactions entre </a:t>
            </a: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&amp; vue  Si erreur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lesproduits</a:t>
            </a:r>
            <a:r>
              <a:rPr lang="fr-FR" dirty="0">
                <a:sym typeface="Wingdings" panose="05000000000000000000" pitchFamily="2" charset="2"/>
              </a:rPr>
              <a:t>, affichage erreur 404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4204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Architecture 3 tiers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Site web </a:t>
            </a:r>
            <a:r>
              <a:rPr lang="fr-FR" dirty="0" err="1">
                <a:sym typeface="Wingdings" panose="05000000000000000000" pitchFamily="2" charset="2"/>
              </a:rPr>
              <a:t>php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web apache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MySQL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Mobile Dart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Desktop Visual Basic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422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 STMG option SIG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2020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STMG = Science Technologiques du Management et de la Gestion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SIG = Système d’Information et de Gestion</a:t>
            </a:r>
            <a:endParaRPr lang="fr-FR" sz="1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BTS SIO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2022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SIO = Service Informatique aux Organisations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CDA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Concepteur Développeur d’Applications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Alternance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Optim.Solutions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Ce que j’ai appris, présenter OPTIM  Prestation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ingenieurie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data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927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Réalisations du candidat  Ce que j’ai réalisé en détail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Choix des styles des 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Construction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Sécurité des applications en </a:t>
            </a:r>
            <a:r>
              <a:rPr lang="fr-FR" b="1" dirty="0">
                <a:sym typeface="Wingdings" panose="05000000000000000000" pitchFamily="2" charset="2"/>
              </a:rPr>
              <a:t>détails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performance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Déploiements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claires, univers des bonbons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Utilisaton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bootstrap</a:t>
            </a:r>
            <a:r>
              <a:rPr lang="fr-FR" dirty="0">
                <a:sym typeface="Wingdings" panose="05000000000000000000" pitchFamily="2" charset="2"/>
              </a:rPr>
              <a:t>  pratique utiliser, </a:t>
            </a:r>
            <a:r>
              <a:rPr lang="fr-FR" b="1" dirty="0">
                <a:sym typeface="Wingdings" panose="05000000000000000000" pitchFamily="2" charset="2"/>
              </a:rPr>
              <a:t>facilite la création d’interfaces utilisateurs (classes toutes faites)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Container  zone centrée avec marge fix chaque coté  alignement &amp; centrage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du </a:t>
            </a:r>
            <a:r>
              <a:rPr lang="fr-FR" dirty="0" err="1">
                <a:sym typeface="Wingdings" panose="05000000000000000000" pitchFamily="2" charset="2"/>
              </a:rPr>
              <a:t>cntenu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Row  rangé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divizer</a:t>
            </a:r>
            <a:r>
              <a:rPr lang="fr-FR" dirty="0">
                <a:sym typeface="Wingdings" panose="05000000000000000000" pitchFamily="2" charset="2"/>
              </a:rPr>
              <a:t> espace plusieurs colonnes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Col  largeur d’une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Entête, Image, Bouton  dans des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r>
              <a:rPr lang="fr-FR" dirty="0">
                <a:sym typeface="Wingdings" panose="05000000000000000000" pitchFamily="2" charset="2"/>
              </a:rPr>
              <a:t>  mise en page souhaité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945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app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formulaire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Framework </a:t>
            </a:r>
            <a:r>
              <a:rPr lang="fr-FR" dirty="0" err="1">
                <a:sym typeface="Wingdings" panose="05000000000000000000" pitchFamily="2" charset="2"/>
              </a:rPr>
              <a:t>WinForms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permet d’avoir des outils de création de formulaires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</a:t>
            </a:r>
            <a:r>
              <a:rPr lang="fr-FR" dirty="0" err="1">
                <a:sym typeface="Wingdings" panose="05000000000000000000" pitchFamily="2" charset="2"/>
              </a:rPr>
              <a:t>GestionProduit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3553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Mot </a:t>
            </a:r>
            <a:r>
              <a:rPr lang="fr-FR" dirty="0" err="1">
                <a:sym typeface="Wingdings" panose="05000000000000000000" pitchFamily="2" charset="2"/>
              </a:rPr>
              <a:t>protected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accessibilité  peut </a:t>
            </a:r>
            <a:r>
              <a:rPr lang="fr-FR" dirty="0" err="1">
                <a:sym typeface="Wingdings" panose="05000000000000000000" pitchFamily="2" charset="2"/>
              </a:rPr>
              <a:t>etre</a:t>
            </a:r>
            <a:r>
              <a:rPr lang="fr-FR" dirty="0">
                <a:sym typeface="Wingdings" panose="05000000000000000000" pitchFamily="2" charset="2"/>
              </a:rPr>
              <a:t> atteint que par elle-même ou un classe fille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PDO </a:t>
            </a:r>
            <a:r>
              <a:rPr lang="fr-FR" dirty="0">
                <a:sym typeface="Wingdings" panose="05000000000000000000" pitchFamily="2" charset="2"/>
              </a:rPr>
              <a:t> PHP Data Object  Sécuriser les requêtes  Fournit une interface uniforme pour </a:t>
            </a:r>
            <a:r>
              <a:rPr lang="fr-FR" dirty="0" err="1">
                <a:sym typeface="Wingdings" panose="05000000000000000000" pitchFamily="2" charset="2"/>
              </a:rPr>
              <a:t>acces</a:t>
            </a:r>
            <a:r>
              <a:rPr lang="fr-FR" dirty="0">
                <a:sym typeface="Wingdings" panose="05000000000000000000" pitchFamily="2" charset="2"/>
              </a:rPr>
              <a:t> data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fille </a:t>
            </a:r>
            <a:r>
              <a:rPr lang="fr-FR" dirty="0" err="1">
                <a:sym typeface="Wingdings" panose="05000000000000000000" pitchFamily="2" charset="2"/>
              </a:rPr>
              <a:t>herité</a:t>
            </a:r>
            <a:r>
              <a:rPr lang="fr-FR" dirty="0">
                <a:sym typeface="Wingdings" panose="05000000000000000000" pitchFamily="2" charset="2"/>
              </a:rPr>
              <a:t> de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recup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&amp; ajout </a:t>
            </a:r>
            <a:r>
              <a:rPr lang="fr-FR" dirty="0" err="1">
                <a:sym typeface="Wingdings" panose="05000000000000000000" pitchFamily="2" charset="2"/>
              </a:rPr>
              <a:t>specificités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Req préparées  requêtes SQL avec </a:t>
            </a:r>
            <a:r>
              <a:rPr lang="fr-FR" dirty="0" err="1">
                <a:sym typeface="Wingdings" panose="05000000000000000000" pitchFamily="2" charset="2"/>
              </a:rPr>
              <a:t>parametr</a:t>
            </a:r>
            <a:r>
              <a:rPr lang="fr-FR" dirty="0">
                <a:sym typeface="Wingdings" panose="05000000000000000000" pitchFamily="2" charset="2"/>
              </a:rPr>
              <a:t> de substitution  </a:t>
            </a:r>
            <a:r>
              <a:rPr lang="fr-FR" dirty="0" err="1">
                <a:sym typeface="Wingdings" panose="05000000000000000000" pitchFamily="2" charset="2"/>
              </a:rPr>
              <a:t>Empeche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injec</a:t>
            </a:r>
            <a:r>
              <a:rPr lang="fr-FR" dirty="0">
                <a:sym typeface="Wingdings" panose="05000000000000000000" pitchFamily="2" charset="2"/>
              </a:rPr>
              <a:t> SQL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err="1">
                <a:sym typeface="Wingdings" panose="05000000000000000000" pitchFamily="2" charset="2"/>
              </a:rPr>
              <a:t>parametres</a:t>
            </a:r>
            <a:r>
              <a:rPr lang="fr-FR" dirty="0">
                <a:sym typeface="Wingdings" panose="05000000000000000000" pitchFamily="2" charset="2"/>
              </a:rPr>
              <a:t> sont automatiquement </a:t>
            </a:r>
            <a:r>
              <a:rPr lang="fr-FR" dirty="0" err="1">
                <a:sym typeface="Wingdings" panose="05000000000000000000" pitchFamily="2" charset="2"/>
              </a:rPr>
              <a:t>échapées</a:t>
            </a:r>
            <a:r>
              <a:rPr lang="fr-FR" dirty="0">
                <a:sym typeface="Wingdings" panose="05000000000000000000" pitchFamily="2" charset="2"/>
              </a:rPr>
              <a:t> &amp; donc </a:t>
            </a:r>
            <a:r>
              <a:rPr lang="fr-FR" dirty="0" err="1">
                <a:sym typeface="Wingdings" panose="05000000000000000000" pitchFamily="2" charset="2"/>
              </a:rPr>
              <a:t>evite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concatenation</a:t>
            </a:r>
            <a:r>
              <a:rPr lang="fr-FR" dirty="0">
                <a:sym typeface="Wingdings" panose="05000000000000000000" pitchFamily="2" charset="2"/>
              </a:rPr>
              <a:t> de chaîne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2661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Utilisation </a:t>
            </a:r>
            <a:r>
              <a:rPr lang="fr-FR" dirty="0" err="1"/>
              <a:t>PhpUnit</a:t>
            </a:r>
            <a:r>
              <a:rPr lang="fr-FR" dirty="0"/>
              <a:t> pour Test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Création classe </a:t>
            </a:r>
            <a:r>
              <a:rPr lang="fr-FR" dirty="0" err="1"/>
              <a:t>GestionBoutiquePPETest</a:t>
            </a:r>
            <a:r>
              <a:rPr lang="fr-FR" dirty="0"/>
              <a:t> dédiée aux tests de la classe </a:t>
            </a:r>
            <a:r>
              <a:rPr lang="fr-FR" dirty="0" err="1"/>
              <a:t>GestionBoutiquePPE</a:t>
            </a:r>
            <a:r>
              <a:rPr lang="fr-FR" dirty="0"/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Import classes nécessaire aux tests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Méthode de test </a:t>
            </a:r>
            <a:r>
              <a:rPr lang="fr-FR" dirty="0" err="1">
                <a:sym typeface="Wingdings" panose="05000000000000000000" pitchFamily="2" charset="2"/>
              </a:rPr>
              <a:t>testGetLesClients</a:t>
            </a:r>
            <a:r>
              <a:rPr lang="fr-FR" dirty="0">
                <a:sym typeface="Wingdings" panose="05000000000000000000" pitchFamily="2" charset="2"/>
              </a:rPr>
              <a:t>()  </a:t>
            </a:r>
            <a:r>
              <a:rPr lang="fr-FR" dirty="0" err="1">
                <a:sym typeface="Wingdings" panose="05000000000000000000" pitchFamily="2" charset="2"/>
              </a:rPr>
              <a:t>Verifier</a:t>
            </a:r>
            <a:r>
              <a:rPr lang="fr-FR" dirty="0">
                <a:sym typeface="Wingdings" panose="05000000000000000000" pitchFamily="2" charset="2"/>
              </a:rPr>
              <a:t> fonction </a:t>
            </a:r>
            <a:r>
              <a:rPr lang="fr-FR" dirty="0" err="1">
                <a:sym typeface="Wingdings" panose="05000000000000000000" pitchFamily="2" charset="2"/>
              </a:rPr>
              <a:t>getLesClients</a:t>
            </a:r>
            <a:r>
              <a:rPr lang="fr-FR" dirty="0">
                <a:sym typeface="Wingdings" panose="05000000000000000000" pitchFamily="2" charset="2"/>
              </a:rPr>
              <a:t>()  check si cli est b1 forme de tableau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Résult</a:t>
            </a:r>
            <a:r>
              <a:rPr lang="fr-FR" dirty="0">
                <a:sym typeface="Wingdings" panose="05000000000000000000" pitchFamily="2" charset="2"/>
              </a:rPr>
              <a:t> du test  test OK, version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temps </a:t>
            </a:r>
            <a:r>
              <a:rPr lang="fr-FR" dirty="0" err="1">
                <a:sym typeface="Wingdings" panose="05000000000000000000" pitchFamily="2" charset="2"/>
              </a:rPr>
              <a:t>exec</a:t>
            </a:r>
            <a:r>
              <a:rPr lang="fr-FR" dirty="0">
                <a:sym typeface="Wingdings" panose="05000000000000000000" pitchFamily="2" charset="2"/>
              </a:rPr>
              <a:t>, conso </a:t>
            </a:r>
            <a:r>
              <a:rPr lang="fr-FR" dirty="0" err="1">
                <a:sym typeface="Wingdings" panose="05000000000000000000" pitchFamily="2" charset="2"/>
              </a:rPr>
              <a:t>memoire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96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PhpStan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Analyse classe </a:t>
            </a:r>
            <a:r>
              <a:rPr lang="fr-FR" dirty="0" err="1">
                <a:sym typeface="Wingdings" panose="05000000000000000000" pitchFamily="2" charset="2"/>
              </a:rPr>
              <a:t>ControleurAdmin</a:t>
            </a:r>
            <a:r>
              <a:rPr lang="fr-FR" dirty="0">
                <a:sym typeface="Wingdings" panose="05000000000000000000" pitchFamily="2" charset="2"/>
              </a:rPr>
              <a:t>  Fichier de config </a:t>
            </a:r>
            <a:r>
              <a:rPr lang="fr-FR" dirty="0" err="1">
                <a:sym typeface="Wingdings" panose="05000000000000000000" pitchFamily="2" charset="2"/>
              </a:rPr>
              <a:t>phpstan.neon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Level</a:t>
            </a:r>
            <a:r>
              <a:rPr lang="fr-FR" dirty="0">
                <a:sym typeface="Wingdings" panose="05000000000000000000" pitchFamily="2" charset="2"/>
              </a:rPr>
              <a:t>  Niveau de </a:t>
            </a:r>
            <a:r>
              <a:rPr lang="fr-FR" dirty="0" err="1">
                <a:sym typeface="Wingdings" panose="05000000000000000000" pitchFamily="2" charset="2"/>
              </a:rPr>
              <a:t>durecté</a:t>
            </a:r>
            <a:r>
              <a:rPr lang="fr-FR" dirty="0">
                <a:sym typeface="Wingdings" panose="05000000000000000000" pitchFamily="2" charset="2"/>
              </a:rPr>
              <a:t> du test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Path  Chemin du test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Resultat</a:t>
            </a:r>
            <a:r>
              <a:rPr lang="fr-FR" dirty="0">
                <a:sym typeface="Wingdings" panose="05000000000000000000" pitchFamily="2" charset="2"/>
              </a:rPr>
              <a:t> obtenu  Aucune erreur sur 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5965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LighthouseTab</a:t>
            </a:r>
            <a:r>
              <a:rPr lang="fr-FR" dirty="0">
                <a:sym typeface="Wingdings" panose="05000000000000000000" pitchFamily="2" charset="2"/>
              </a:rPr>
              <a:t>  outil </a:t>
            </a:r>
            <a:r>
              <a:rPr lang="fr-FR" dirty="0" err="1">
                <a:sym typeface="Wingdings" panose="05000000000000000000" pitchFamily="2" charset="2"/>
              </a:rPr>
              <a:t>integré</a:t>
            </a:r>
            <a:r>
              <a:rPr lang="fr-FR" dirty="0">
                <a:sym typeface="Wingdings" panose="05000000000000000000" pitchFamily="2" charset="2"/>
              </a:rPr>
              <a:t> Google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Obtenir note sur les performances de son site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Respect normes W3C (</a:t>
            </a:r>
            <a:r>
              <a:rPr lang="fr-FR" dirty="0" err="1">
                <a:sym typeface="Wingdings" panose="05000000000000000000" pitchFamily="2" charset="2"/>
              </a:rPr>
              <a:t>WorldWideWeb</a:t>
            </a:r>
            <a:r>
              <a:rPr lang="fr-FR" dirty="0">
                <a:sym typeface="Wingdings" panose="05000000000000000000" pitchFamily="2" charset="2"/>
              </a:rPr>
              <a:t> Consortium) &amp; WCAG (Web Content </a:t>
            </a:r>
            <a:r>
              <a:rPr lang="fr-FR" dirty="0" err="1">
                <a:sym typeface="Wingdings" panose="05000000000000000000" pitchFamily="2" charset="2"/>
              </a:rPr>
              <a:t>Accessibility</a:t>
            </a:r>
            <a:r>
              <a:rPr lang="fr-FR" dirty="0">
                <a:sym typeface="Wingdings" panose="05000000000000000000" pitchFamily="2" charset="2"/>
              </a:rPr>
              <a:t> Guidelines)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attractives, balises appropriés, testé sur diff navigateur (Chrome, Firefox, Safari, Microsoft Edge)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620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Commande `flutter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`  lancer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de l’app  générer un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Récupérer son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précédement</a:t>
            </a:r>
            <a:r>
              <a:rPr lang="fr-FR" dirty="0">
                <a:sym typeface="Wingdings" panose="05000000000000000000" pitchFamily="2" charset="2"/>
              </a:rPr>
              <a:t> compilé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 serveur docker  Expliquer </a:t>
            </a:r>
            <a:r>
              <a:rPr lang="fr-FR" dirty="0" err="1">
                <a:sym typeface="Wingdings" panose="05000000000000000000" pitchFamily="2" charset="2"/>
              </a:rPr>
              <a:t>depl</a:t>
            </a:r>
            <a:r>
              <a:rPr lang="fr-FR" dirty="0">
                <a:sym typeface="Wingdings" panose="05000000000000000000" pitchFamily="2" charset="2"/>
              </a:rPr>
              <a:t> docker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8204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RCE  exécuter du code à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Injection SQL  code malveillant dans les requêtes  sécurité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compromise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XSS  Cross-Site Scripting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Injection code malveillant JavaScript ou HTML </a:t>
            </a:r>
            <a:r>
              <a:rPr lang="fr-FR" b="1" dirty="0" err="1">
                <a:sym typeface="Wingdings" panose="05000000000000000000" pitchFamily="2" charset="2"/>
              </a:rPr>
              <a:t>ds</a:t>
            </a:r>
            <a:r>
              <a:rPr lang="fr-FR" b="1" dirty="0">
                <a:sym typeface="Wingdings" panose="05000000000000000000" pitchFamily="2" charset="2"/>
              </a:rPr>
              <a:t> entrée Utilisateurs dont on se sert pour l’affichage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 contrôle l’identifiant de session,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Différentes sources anglaises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24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 Application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(Argumenter + introduire langages):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IAPM Desktop,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Basic,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Web, PHP, HTML/CSS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IAPM Mobile,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Dart, Flutter Framework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use same database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Fake company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une bonne gestion de projet :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Repérer les besoins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Bien établir son plan d’action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Choisir bonne techno</a:t>
            </a:r>
          </a:p>
          <a:p>
            <a:r>
              <a:rPr lang="fr-FR" b="1" dirty="0"/>
              <a:t>Merci pour votre attention</a:t>
            </a:r>
          </a:p>
          <a:p>
            <a:r>
              <a:rPr lang="fr-FR" b="1" dirty="0"/>
              <a:t>Place aux questions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4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453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create accounts, access to the basket, manage it …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311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 server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app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152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cahier des charges regroupera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des demandes du client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Les besoins de l’entreprise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Utilisateurs de l’application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Tests et 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Vendre bonbons, étendre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importance sécurité, site web,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stock desk &amp; mobil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permetre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interface progicielle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manipul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données, contrôle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ttle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prod, cli,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 Client  Acheter, Consult site, Nav librement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Desk/mobil Admin  Consult data,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dashboard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(nb cli, prod, cmds en temps réel)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redac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tech du prestataire +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projet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par 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8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Outils collaboratifs</a:t>
            </a:r>
          </a:p>
          <a:p>
            <a:pPr rtl="0"/>
            <a:r>
              <a:rPr lang="fr-FR" dirty="0"/>
              <a:t>Maquettes</a:t>
            </a:r>
          </a:p>
          <a:p>
            <a:pPr rtl="0"/>
            <a:r>
              <a:rPr lang="fr-FR" dirty="0"/>
              <a:t>Charte graphique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20D6FE-8E02-E869-889D-6CC730944E8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7264452-BF6D-B2B4-97AD-CAFABFD9D76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93060C9-E011-4BDF-7F4F-486FA7AD8D7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62D1F39-70F6-333E-F80E-0A41C900289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E8E99AC-B2A4-B05B-1DBB-61E9EE91087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281644-6AC4-2730-F6B5-194A7D80847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67EB34C-4823-B742-2FCC-B8532D163C4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E1C305B-4AEB-532F-88C8-D433A8091A1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3926596C-5DFC-5577-6EBA-A7CC1F98380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D14CDFBC-0D52-28E0-6FBC-E36DD0698D56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3126157-4F70-043F-4F7D-BED0A9F2498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4E19E9E-C6E9-4618-42EB-1585019F465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Outils collaboratifs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11</a:t>
            </a:fld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A01C24-2ABB-AD77-3BF0-0376FEF4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53896"/>
            <a:ext cx="2341384" cy="2482897"/>
          </a:xfrm>
          <a:prstGeom prst="rect">
            <a:avLst/>
          </a:prstGeom>
        </p:spPr>
      </p:pic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Github</a:t>
            </a:r>
            <a:endParaRPr lang="fr-FR" sz="1800" dirty="0"/>
          </a:p>
          <a:p>
            <a:pPr lvl="1"/>
            <a:r>
              <a:rPr lang="fr-FR" sz="1400" dirty="0"/>
              <a:t>Branches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104494FF-3FCA-687F-D132-407A33121AC8}"/>
              </a:ext>
            </a:extLst>
          </p:cNvPr>
          <p:cNvSpPr txBox="1">
            <a:spLocks/>
          </p:cNvSpPr>
          <p:nvPr/>
        </p:nvSpPr>
        <p:spPr>
          <a:xfrm>
            <a:off x="174811" y="3062303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Trello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6E2126-6350-B465-BF95-CBEEEFEF8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7"/>
          <a:stretch/>
        </p:blipFill>
        <p:spPr>
          <a:xfrm>
            <a:off x="7416351" y="1949365"/>
            <a:ext cx="1474097" cy="14796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43340-546F-2ECC-169C-62C23436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86" y="2315679"/>
            <a:ext cx="2616048" cy="747005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4A547754-FA24-7C22-371F-CE5AD9E1FB0C}"/>
              </a:ext>
            </a:extLst>
          </p:cNvPr>
          <p:cNvSpPr txBox="1">
            <a:spLocks/>
          </p:cNvSpPr>
          <p:nvPr/>
        </p:nvSpPr>
        <p:spPr>
          <a:xfrm>
            <a:off x="174811" y="3849482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Slack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7E02AC0-5ED8-2B8B-6841-AD9E59B8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307" y="3369799"/>
            <a:ext cx="2964021" cy="2964021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0CE7F7B5-6B5A-96B8-558E-A4DEE81F0CC3}"/>
              </a:ext>
            </a:extLst>
          </p:cNvPr>
          <p:cNvSpPr txBox="1">
            <a:spLocks/>
          </p:cNvSpPr>
          <p:nvPr/>
        </p:nvSpPr>
        <p:spPr>
          <a:xfrm>
            <a:off x="174810" y="4599337"/>
            <a:ext cx="4114800" cy="113043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Gestion du temps / Répartitions tâches</a:t>
            </a:r>
          </a:p>
          <a:p>
            <a:pPr lvl="1"/>
            <a:r>
              <a:rPr lang="fr-FR" sz="1200" dirty="0"/>
              <a:t>Diagramme de Gantt</a:t>
            </a:r>
          </a:p>
          <a:p>
            <a:pPr lvl="1"/>
            <a:r>
              <a:rPr lang="fr-FR" sz="1200" dirty="0"/>
              <a:t>Diagramme de PERT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C366260-FE08-68FA-512B-BEC9C5832F8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93D98E6-FA7E-ECE3-CD91-9CA1A544C3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4F39E0-FAF2-BBC7-5DAC-0C3740CE51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92018BB-5AD0-17BA-175D-790A042D9D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2DEB89F-7983-DD1F-360F-D4764D91FB6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1AA4179-8E58-11C6-C3FD-8F1C3E00C41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9C6E1A8-7D10-88B3-8746-E4F5001E9E4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FA91740-366B-8255-3F50-78773069F44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D7279AF3-9192-C45C-CB23-ECA8B53C158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5BFA4721-A541-2065-2098-17593B371D3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13A740F-2DDC-4895-3034-5C912F016B45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7CEE456-818E-D81A-1283-B82813C82D7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Maquettes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CF9C35-A190-097B-1C4E-F3FE03F7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81121"/>
            <a:ext cx="6924328" cy="4788000"/>
          </a:xfrm>
          <a:prstGeom prst="rect">
            <a:avLst/>
          </a:prstGeom>
        </p:spPr>
      </p:pic>
      <p:sp>
        <p:nvSpPr>
          <p:cNvPr id="55" name="Sous-titre 2">
            <a:extLst>
              <a:ext uri="{FF2B5EF4-FFF2-40B4-BE49-F238E27FC236}">
                <a16:creationId xmlns:a16="http://schemas.microsoft.com/office/drawing/2014/main" id="{CF417C84-D544-DF0E-92C8-3FF5DF1C2878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Storyboards</a:t>
            </a:r>
          </a:p>
        </p:txBody>
      </p:sp>
      <p:sp>
        <p:nvSpPr>
          <p:cNvPr id="56" name="Sous-titre 2">
            <a:extLst>
              <a:ext uri="{FF2B5EF4-FFF2-40B4-BE49-F238E27FC236}">
                <a16:creationId xmlns:a16="http://schemas.microsoft.com/office/drawing/2014/main" id="{3146A8AE-9BDA-AC47-87DF-A5CF3321FAE2}"/>
              </a:ext>
            </a:extLst>
          </p:cNvPr>
          <p:cNvSpPr txBox="1">
            <a:spLocks/>
          </p:cNvSpPr>
          <p:nvPr/>
        </p:nvSpPr>
        <p:spPr>
          <a:xfrm>
            <a:off x="174811" y="3548828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Maquettes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D84B221-A39C-D9BA-3A54-B0AFCA1C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53" y="1793891"/>
            <a:ext cx="6094445" cy="4596180"/>
          </a:xfrm>
          <a:prstGeom prst="rect">
            <a:avLst/>
          </a:prstGeom>
        </p:spPr>
      </p:pic>
      <p:sp>
        <p:nvSpPr>
          <p:cNvPr id="63" name="Titre 18">
            <a:extLst>
              <a:ext uri="{FF2B5EF4-FFF2-40B4-BE49-F238E27FC236}">
                <a16:creationId xmlns:a16="http://schemas.microsoft.com/office/drawing/2014/main" id="{C7E1D661-4F1D-C4D2-2492-5A9CBCEE59C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64" name="Titre 18">
            <a:extLst>
              <a:ext uri="{FF2B5EF4-FFF2-40B4-BE49-F238E27FC236}">
                <a16:creationId xmlns:a16="http://schemas.microsoft.com/office/drawing/2014/main" id="{1903639C-E070-0AC6-4EC6-A191F0ECA582}"/>
              </a:ext>
            </a:extLst>
          </p:cNvPr>
          <p:cNvSpPr txBox="1">
            <a:spLocks/>
          </p:cNvSpPr>
          <p:nvPr/>
        </p:nvSpPr>
        <p:spPr>
          <a:xfrm>
            <a:off x="3982945" y="467929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Mobile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3BBE5DE-D05B-363A-77C2-9DD55FD2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53" y="3999345"/>
            <a:ext cx="4014478" cy="239072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E767166-5221-D1BE-3F8F-22F6E593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576" y="1814139"/>
            <a:ext cx="4011753" cy="239072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00BD893-FEFC-1AE1-71A2-F8BAF9CD9489}"/>
              </a:ext>
            </a:extLst>
          </p:cNvPr>
          <p:cNvSpPr/>
          <p:nvPr/>
        </p:nvSpPr>
        <p:spPr>
          <a:xfrm>
            <a:off x="8938430" y="2388637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64766DA8-6640-B46B-170E-D9EA3C5B11AB}"/>
              </a:ext>
            </a:extLst>
          </p:cNvPr>
          <p:cNvSpPr/>
          <p:nvPr/>
        </p:nvSpPr>
        <p:spPr>
          <a:xfrm>
            <a:off x="4485814" y="5056740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gestion clients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CD706B-CC82-A5A6-CF1F-E98E45BF5F0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20DA93F-004E-5974-CA44-3ECD8C7684E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A6454-5BEA-40AE-C6E3-62803170A97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AC871340-FC05-51B3-D198-3B02FD4CF42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8A22FE81-6FE5-337E-7E29-0912E3C8F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656F713-D0C8-495D-4446-883A322C01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08C52DE-EF72-5627-DF41-EBE16B63185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62ECCC5F-0DF8-B032-4BAB-2CF918ABD3A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718742B-8522-7D15-218C-404F66B5B52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2ED2CBD6-FCDD-5FB7-A21A-07219D7420F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4960E51-27F9-AD43-230D-342BB27B8D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0E14669-DBC1-F480-0507-3D5B913C26E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uiExpand="1" build="p"/>
      <p:bldP spid="63" grpId="0"/>
      <p:bldP spid="63" grpId="1"/>
      <p:bldP spid="63" grpId="2"/>
      <p:bldP spid="64" grpId="0"/>
      <p:bldP spid="64" grpId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1CC2C15-0CF3-06BC-3F66-F0A70D62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23" r="32614"/>
          <a:stretch/>
        </p:blipFill>
        <p:spPr>
          <a:xfrm>
            <a:off x="4359332" y="4264089"/>
            <a:ext cx="2465386" cy="676469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Charte 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1091682"/>
            <a:ext cx="239581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Background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EC2D6C-B705-0FF3-03A2-118A65F92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3" r="32614" b="47573"/>
          <a:stretch/>
        </p:blipFill>
        <p:spPr>
          <a:xfrm>
            <a:off x="4359332" y="2752531"/>
            <a:ext cx="2465386" cy="7498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563C981-44D6-02D6-A449-2AE7BA66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2614" b="22377"/>
          <a:stretch/>
        </p:blipFill>
        <p:spPr>
          <a:xfrm>
            <a:off x="4359332" y="3428999"/>
            <a:ext cx="2465386" cy="8350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CE2820-B72B-48A1-475D-0A36D3DA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6" t="27623"/>
          <a:stretch/>
        </p:blipFill>
        <p:spPr>
          <a:xfrm>
            <a:off x="6746032" y="2752531"/>
            <a:ext cx="1271867" cy="2188028"/>
          </a:xfrm>
          <a:prstGeom prst="rect">
            <a:avLst/>
          </a:prstGeom>
        </p:spPr>
      </p:pic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Boutons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Text</a:t>
            </a:r>
            <a:endParaRPr lang="fr-FR" sz="1800" dirty="0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Variantes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128E3C-12B1-F87C-EDF5-3EAAFD738D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3CF8D02-B160-31FD-57A3-6DCF4E6763E4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FE638-D664-5EB3-E085-502824E6D4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lèche : droite 10">
                <a:extLst>
                  <a:ext uri="{FF2B5EF4-FFF2-40B4-BE49-F238E27FC236}">
                    <a16:creationId xmlns:a16="http://schemas.microsoft.com/office/drawing/2014/main" id="{1013E1C5-526B-637A-2370-2159471AF0B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0B302E17-81A6-F60A-A2D9-1374375FEC7D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861BCE6-6738-F7E6-2A7E-0179DB3319B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4388F5CE-D337-8C9D-F5CA-E0EBBF5CD6C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09079B8-3B81-1B43-47FB-1F4BFE2261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7CD3C31-927E-AF4C-A16D-875077BBCC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A28CB37-33E3-92D1-5744-BD1FF2B24D8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E73CA95D-B5D5-552B-9ECE-4659A64B669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03768F4-09D6-9ACB-4CFE-062B615A27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306C5E99-74D8-ED83-DC16-5B880633CE87}"/>
              </a:ext>
            </a:extLst>
          </p:cNvPr>
          <p:cNvSpPr txBox="1">
            <a:spLocks/>
          </p:cNvSpPr>
          <p:nvPr/>
        </p:nvSpPr>
        <p:spPr>
          <a:xfrm>
            <a:off x="8412579" y="2607539"/>
            <a:ext cx="102296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Contrastées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D8798EC5-8E42-D1C5-DB70-C8FDBA1EBB66}"/>
              </a:ext>
            </a:extLst>
          </p:cNvPr>
          <p:cNvSpPr txBox="1">
            <a:spLocks/>
          </p:cNvSpPr>
          <p:nvPr/>
        </p:nvSpPr>
        <p:spPr>
          <a:xfrm>
            <a:off x="8412578" y="3060154"/>
            <a:ext cx="119318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Lisibles</a:t>
            </a:r>
          </a:p>
        </p:txBody>
      </p:sp>
    </p:spTree>
    <p:extLst>
      <p:ext uri="{BB962C8B-B14F-4D97-AF65-F5344CB8AC3E}">
        <p14:creationId xmlns:p14="http://schemas.microsoft.com/office/powerpoint/2010/main" val="108914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5" y="3257550"/>
            <a:ext cx="5243471" cy="743744"/>
          </a:xfrm>
        </p:spPr>
        <p:txBody>
          <a:bodyPr rtlCol="0"/>
          <a:lstStyle/>
          <a:p>
            <a:pPr rtl="0"/>
            <a:r>
              <a:rPr lang="fr-FR" dirty="0"/>
              <a:t>Spécification fonctionnelles &amp; techniques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385320" cy="2058601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Spécifications Fonctionnelles</a:t>
            </a:r>
          </a:p>
          <a:p>
            <a:pPr rtl="0"/>
            <a:r>
              <a:rPr lang="fr-FR" dirty="0"/>
              <a:t>          Spécificités des applications, Diagrammes</a:t>
            </a:r>
          </a:p>
          <a:p>
            <a:pPr rtl="0"/>
            <a:r>
              <a:rPr lang="fr-FR" dirty="0"/>
              <a:t>Spécifications Techniques</a:t>
            </a:r>
          </a:p>
          <a:p>
            <a:pPr rtl="0"/>
            <a:r>
              <a:rPr lang="fr-FR" dirty="0"/>
              <a:t>          Contraintes techniques, accès données, MVC, architecture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B0FDB5-2C13-E490-BDE4-BAA9FDE18EF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C676338-6946-B5CA-02F2-538E4868FF8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7D5F87-C090-2BE0-1F47-FFF5CAA914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D86EBDCC-1D08-C0F3-FA1E-4126DF74FEA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76BE2286-E987-A359-A6A1-40A0A45DE8A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3AC8E7C1-6F77-871F-762A-53CF20A789E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EF885E7-BE7D-E67D-B5BE-138062BA870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55DDB91-8ACC-7457-C700-A7A4B10FA711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FCE9E31F-C633-28E4-CEEB-9CB7D953888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D089724-D67D-45AF-00DF-143ECFA650F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48D435C-54CA-26F5-96B1-A1080141DAF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208059-2B23-E908-2E35-51A9B7BC520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86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d’utilisation UML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B0DD8A-F6B1-6E98-6041-3C8A0C015A1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C22750F-9CFE-B234-3C19-1B065B7FCE8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B40957D-EB29-7683-BBA4-E7244CA47F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78001F71-DBBE-60CF-7761-0111B865411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C4F9387F-F735-9462-3697-7560EE5C8E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78AB041A-F0D6-4CBC-99C9-4C1AEF17D60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154C468-C832-2E09-AC9E-B3DC1D334C8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9E9AF13-5E6D-17FA-7673-2B14EFA13CC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7CCB4837-0DA4-3DF8-2CA3-3B8885DDD25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972D0AD9-BAE3-2C9B-B6EE-3189781681C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E04969E9-B4DC-8BD7-53D6-4CF7B24524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ECE9E1-591A-F8DB-DF3B-FAA44929892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3849E49-5A71-38F5-EC75-EB84926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66" y="1709309"/>
            <a:ext cx="5069896" cy="47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Dictionnaire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F23BC13-B745-6727-9F78-EC6EE85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7" y="1779039"/>
            <a:ext cx="5166417" cy="464587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FB17D-AB06-DC21-03BA-6BF877B06E1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736AC50-FB33-5AE7-3E43-24725F89C46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7DB746-D2AC-5D75-91D2-3A3746DC0A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36C362C8-8C1D-90EC-E78A-BFD91222E53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3E33EDFC-00FF-A297-839F-BB08C5E7894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C1D0D9C5-3BF8-12AE-A0EF-9848D57EB39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B947B89-68B2-1F4F-2510-87C942503B9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FD28968-CBD6-4B60-0C79-1875DC705BEE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2CCCECA-290A-5086-139E-26A885F9EE9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94AF293-CC4A-3CC2-C37C-E70E8F8F4AE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B9DD9FF-C058-D021-4EDF-787234EFEFC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D0F3A67-1246-6BA3-DC9B-6F2094C4B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83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conceptuel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BB45BF-9E6C-2F0D-46A4-EA576C7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86" y="1790362"/>
            <a:ext cx="3728424" cy="33805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CD6ED8-67E4-755A-4513-B5B103DC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86" y="5324072"/>
            <a:ext cx="8224577" cy="94037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12E44AC-C967-FB54-1233-0CAC8820E85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2DB8F9-6BB4-8359-AB95-72883E6CBD4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E4A40D-D9D0-2414-3256-AE5070DB60F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2FA40B5-80EC-FF0F-9486-73E8E3A7BF4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D23EE56-19A9-394A-98EF-39FFF8D0E9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FA1232-5694-3D4B-5E2B-AFAB9580438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C4C6788B-A15E-CB25-117A-97F6EC3CCDA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864914D1-4740-E0FE-0242-A8B542A1E0D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75F43F7-0220-AAA4-38EB-B903DA4BDE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FBD90EB6-7F56-E1EE-F109-7E10C3EB87C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B45BBFD-9BA3-734A-2D19-0281C9F524B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7672DB-7F59-68D5-3618-BCF3E3D1C4A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classes : IAPM DESKTOP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8A2FB7-80C5-7177-9899-09AE85A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7" y="1779039"/>
            <a:ext cx="6185397" cy="467255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E977BC5-0CB8-4DDA-A595-AD5B03F71F6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20459E0-4CD9-DB8D-3E33-A870FB281CB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AD115-2523-7D92-ADAF-70AC230D28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E9B3CB3A-E2E5-6EBA-B58B-92EF7100B96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E6EA1FD-C540-2D6E-5300-4ABDCDF2529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17BC21-7334-F1AF-C51A-EA9A3D59042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BBA8F9D-F06A-750D-8D38-99C0F952EB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CDA404C-26C4-6788-600A-58D2BA36BD9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315B789-F9B3-27E8-4B94-11A291B49F3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C87AA0A-A57D-DDFE-D9F4-C62A1F3C74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B90C5CE-2788-C41D-3F93-DC63BF98A22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8BEF8BA-1BA7-4729-D161-BF428CCF961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46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Base de données : Web, desktop &amp; mobile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E4EF7D-DB11-5F00-C274-C14C7584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52810"/>
            <a:ext cx="3183455" cy="460674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3C70AA95-F5EC-0DBE-1F8E-32FCAADCCD00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5484AFA-EAFE-E34C-C0AC-ADA3438B537E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Tables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4B756CA-9AB0-04E0-D8A3-E0E8F9A002F9}"/>
              </a:ext>
            </a:extLst>
          </p:cNvPr>
          <p:cNvSpPr txBox="1">
            <a:spLocks/>
          </p:cNvSpPr>
          <p:nvPr/>
        </p:nvSpPr>
        <p:spPr>
          <a:xfrm>
            <a:off x="174811" y="353295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Procédures stockées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BCB37AAB-4942-FCE6-7BEC-46111E2C6B69}"/>
              </a:ext>
            </a:extLst>
          </p:cNvPr>
          <p:cNvSpPr txBox="1">
            <a:spLocks/>
          </p:cNvSpPr>
          <p:nvPr/>
        </p:nvSpPr>
        <p:spPr>
          <a:xfrm>
            <a:off x="174811" y="418540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Déclencheurs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62CC3BC-9D76-318B-E2CA-9FB9A751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24" y="1852810"/>
            <a:ext cx="4241708" cy="13899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0A34C-C219-701B-3B44-5F188B3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4" y="3316488"/>
            <a:ext cx="4241708" cy="12027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CDE631D-479E-3671-7E81-62F1B063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24" y="4593052"/>
            <a:ext cx="4241708" cy="18665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A681B53-2441-FB50-61FF-D9AFDB5CE8B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51FEFC5-1866-2F9E-9480-467B80D85CB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BD76AE-9FB8-C4FA-E93C-BC9A800DF3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A8F2EDB1-CCC8-06FA-80BE-D9A712F3ECD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283487CC-4F73-FEBB-B19B-C6CE169BB01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AAF486C-6F96-F0EF-236E-7E10FE7B5DE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EFF0DD0-8621-85AA-ACE3-8BCBDE86201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A0192B27-B3E5-B70A-C5B7-AB9EE909FB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8CEF5CB-7C16-0561-B783-E10901C5A0A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6BE9AF3-F8B8-595B-6A6C-B15B718BB7F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C3C37E0-4ED7-0A66-7ECA-1EF1B0ED0267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51D8543-EC2D-CE0A-2FE9-05ACCD433E8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7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788" y="2148329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6788" y="3250500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5" y="4735532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2" y="896302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5" y="5239406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5" y="5772045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46788" y="2701179"/>
            <a:ext cx="3653196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Résumé des projets (en anglais)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46788" y="3761297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9ECB6E5-1A0E-1596-D40C-46368CCC277D}"/>
              </a:ext>
            </a:extLst>
          </p:cNvPr>
          <p:cNvSpPr txBox="1">
            <a:spLocks/>
          </p:cNvSpPr>
          <p:nvPr/>
        </p:nvSpPr>
        <p:spPr>
          <a:xfrm>
            <a:off x="1430503" y="4231666"/>
            <a:ext cx="5305577" cy="3814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Spécifications fonctionnelles / Techniques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Visual Studio Code | WAMP | </a:t>
            </a:r>
            <a:r>
              <a:rPr lang="fr-FR" sz="1800" dirty="0" err="1">
                <a:sym typeface="Wingdings" panose="05000000000000000000" pitchFamily="2" charset="2"/>
              </a:rPr>
              <a:t>LoopingMCD</a:t>
            </a:r>
            <a:r>
              <a:rPr lang="fr-FR" sz="1800" dirty="0">
                <a:sym typeface="Wingdings" panose="05000000000000000000" pitchFamily="2" charset="2"/>
              </a:rPr>
              <a:t> | diagrams.net</a:t>
            </a:r>
          </a:p>
          <a:p>
            <a:r>
              <a:rPr lang="fr-FR" sz="1800" dirty="0">
                <a:sym typeface="Wingdings" panose="05000000000000000000" pitchFamily="2" charset="2"/>
              </a:rPr>
              <a:t>PHP 7.4.26 | HTML 5 | CSS 3 (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bootstrap</a:t>
            </a:r>
            <a:r>
              <a:rPr lang="fr-FR" sz="1800" dirty="0">
                <a:sym typeface="Wingdings" panose="05000000000000000000" pitchFamily="2" charset="2"/>
              </a:rPr>
              <a:t> 5)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 err="1">
                <a:sym typeface="Wingdings" panose="05000000000000000000" pitchFamily="2" charset="2"/>
              </a:rPr>
              <a:t>Hashage</a:t>
            </a:r>
            <a:r>
              <a:rPr lang="fr-FR" sz="1800" dirty="0">
                <a:sym typeface="Wingdings" panose="05000000000000000000" pitchFamily="2" charset="2"/>
              </a:rPr>
              <a:t> mot de passe</a:t>
            </a: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8C9CD60-647E-E1C9-B009-6C321861E0CC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6F3FACD-E231-BF36-314D-0D46A316F47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A0864B-F330-2647-4BC0-125DF7D8C9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463A8694-5A2C-3DD4-2638-600659DEED2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3D0DE3-3BB6-0CEF-1798-B11AD42BC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7622F1F-9712-0A76-42D5-0D5555EC046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14F0DD8-FD54-9E45-F693-D321407EA12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ADF2ED49-FAED-32FB-8003-BDB224929D2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4B6E0F99-68C9-CDCF-30E4-EA2D318FD50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E48FB55-B978-8DDF-4F6D-875E5BCD69B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BE27D992-8185-1D38-17EE-A8F7CD44456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0345977-865A-3E32-920D-66DF467BE2D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1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Microsoft Visual Studio 2022 | WAMP | Visual </a:t>
            </a:r>
            <a:r>
              <a:rPr lang="fr-FR" sz="1800" dirty="0" err="1">
                <a:sym typeface="Wingdings" panose="05000000000000000000" pitchFamily="2" charset="2"/>
              </a:rPr>
              <a:t>Paradigm</a:t>
            </a:r>
            <a:r>
              <a:rPr lang="fr-FR" sz="1800" dirty="0">
                <a:sym typeface="Wingdings" panose="05000000000000000000" pitchFamily="2" charset="2"/>
              </a:rPr>
              <a:t> 17</a:t>
            </a:r>
          </a:p>
          <a:p>
            <a:r>
              <a:rPr lang="fr-FR" sz="1800" dirty="0">
                <a:sym typeface="Wingdings" panose="05000000000000000000" pitchFamily="2" charset="2"/>
              </a:rPr>
              <a:t>Visual Basic | .NET </a:t>
            </a:r>
            <a:r>
              <a:rPr lang="fr-FR" sz="1800" dirty="0" err="1">
                <a:sym typeface="Wingdings" panose="05000000000000000000" pitchFamily="2" charset="2"/>
              </a:rPr>
              <a:t>Core</a:t>
            </a:r>
            <a:r>
              <a:rPr lang="fr-FR" sz="1800" dirty="0">
                <a:sym typeface="Wingdings" panose="05000000000000000000" pitchFamily="2" charset="2"/>
              </a:rPr>
              <a:t> | 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WinForms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F428BC-03C5-71D9-3994-94A4297ADDB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FA48330-BB52-41C2-96D4-8558A7D33D6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8C2E01-F683-1E6B-8EFE-06D96C3E3A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8BB574-50A2-66C7-1A23-578C7273E31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B3DC73A-598B-5555-9E1E-C5ADF0E67E0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3B23B28-EDB9-54B9-9EE0-7D2BE0079A8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536A548-C4DE-0926-C6C1-2664D539FCF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E6C7525D-2EAA-54D0-5114-7F47A901E718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472294F-EE95-4BE4-51D7-9BFC632DE62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9C34E1BB-700B-AF38-98F5-1E2B2267210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BCCE98D-720F-D363-C556-D5944F0FC5B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B644CE-C8F4-A64E-4891-C0B1C447606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6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643D9E8-0583-EEDA-B44E-D0F1C7535A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Android Studio | XAMP</a:t>
            </a:r>
          </a:p>
          <a:p>
            <a:r>
              <a:rPr lang="fr-FR" sz="1800" dirty="0">
                <a:sym typeface="Wingdings" panose="05000000000000000000" pitchFamily="2" charset="2"/>
              </a:rPr>
              <a:t>Dart | Framework Flutter | </a:t>
            </a:r>
            <a:r>
              <a:rPr lang="fr-FR" sz="1800" dirty="0" err="1">
                <a:sym typeface="Wingdings" panose="05000000000000000000" pitchFamily="2" charset="2"/>
              </a:rPr>
              <a:t>Material</a:t>
            </a:r>
            <a:r>
              <a:rPr lang="fr-FR" sz="1800" dirty="0">
                <a:sym typeface="Wingdings" panose="05000000000000000000" pitchFamily="2" charset="2"/>
              </a:rPr>
              <a:t> Design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XAMP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5CB8F6-3FA4-A3C0-70E9-3BC15A351F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2ABF1AD-C085-9950-C35E-558699ABCF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8A194E-8FBB-E17D-099E-1CB97C1650D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F8DF4898-6C07-0C30-3A16-B79BE96F279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0255419-F5CA-218D-2C17-58AC70E052B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C9A36FA0-242A-18AF-5E58-D65A8CDF437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C500076-8216-442A-2D2D-A0EDACCC51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F03F765-4F47-6EDB-7910-F77F31C47D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91A0B1C-D438-4B20-CB81-F666CF35204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13E25D2-E387-4D16-A3E2-35B883E4531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C4586E45-3F18-CCC7-2E67-2ECC5019006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1C1E09-1E1E-BF56-1727-22965F7E769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1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MySqlConfig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Variables </a:t>
            </a:r>
            <a:r>
              <a:rPr lang="fr-FR" sz="1800" dirty="0" err="1"/>
              <a:t>ModelePDO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A84C9-3EC6-5DEE-0B5A-B49A784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72986"/>
            <a:ext cx="8033024" cy="37415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F74A806-DBBA-CDEC-3C91-ABCD4CAE1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4" b="58136"/>
          <a:stretch/>
        </p:blipFill>
        <p:spPr>
          <a:xfrm>
            <a:off x="4309610" y="1872986"/>
            <a:ext cx="7214872" cy="37344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DEF6BF4-882F-8D0C-ACA2-EE031D2C6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9751"/>
          <a:stretch/>
        </p:blipFill>
        <p:spPr>
          <a:xfrm>
            <a:off x="3943123" y="2444480"/>
            <a:ext cx="8021704" cy="296370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A2DC19-76B4-28C6-406E-10D8B7F272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6EA8051-1E39-4991-93D4-FF84889B03C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6229BF-2C52-D5AD-56D8-3F971F6222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6C4695B4-2A50-50EC-C73B-BF13C748180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A2A6646-A01D-B112-1040-B9565CBE07E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EB4A482-F698-32D2-3470-A14E655131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3C2220B-5ECA-F873-F835-762EEC09C0C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87C0A804-3F38-5CA6-6A69-C070D47769D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8D18F0-D6B2-FAE3-1FAF-7EDA0D2DB37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318B9AE-C9BD-700B-ACD0-A19167BA007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62E8106-821A-EAA5-4F74-E2420AEF5E2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873012-7772-AEE3-433B-3C27506040F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GestionBDD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Import </a:t>
            </a:r>
            <a:r>
              <a:rPr lang="fr-FR" sz="1800" dirty="0" err="1"/>
              <a:t>MySql.Data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69679-FDC7-3240-C61F-EFA3F126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4"/>
          <a:stretch/>
        </p:blipFill>
        <p:spPr>
          <a:xfrm>
            <a:off x="3819646" y="2074321"/>
            <a:ext cx="8280217" cy="14780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5AB4736-4B87-77E7-3E4F-3C999F22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5" r="37342"/>
          <a:stretch/>
        </p:blipFill>
        <p:spPr>
          <a:xfrm>
            <a:off x="3822338" y="4038508"/>
            <a:ext cx="8277525" cy="165619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8C024D-76FF-4A5C-7F68-619FFDB3470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E385052-A412-9CE9-6733-BAA8FE4D0FA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FF321-BE77-45AD-8FFB-44C926B1BB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lèche : droite 26">
                <a:extLst>
                  <a:ext uri="{FF2B5EF4-FFF2-40B4-BE49-F238E27FC236}">
                    <a16:creationId xmlns:a16="http://schemas.microsoft.com/office/drawing/2014/main" id="{B621D19A-8DB4-7BDC-309A-DB7B641D4AD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CAB613A-34CF-BFD1-AAEA-0ADA0AB1417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ACC56C6-5D52-9BAD-AD6E-FAD6265DFBDC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F059EDF-6FAE-355F-BB55-F811D3868DF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D43EE6FD-0020-6448-95E7-88B427AA514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687502C0-8CD9-104D-BD7B-31F00A2EBC0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95C5AD87-C754-DCC1-64E2-3B1B7DB9025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BB8A2EFB-043E-4D6F-6924-F16ECA1D16A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237EA5-B26A-621D-4040-7BE8EC324E3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5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79DF35-96C7-0165-6D2B-ACC33208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9" y="3245385"/>
            <a:ext cx="1913791" cy="1220529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FEFE0-214C-CDA2-EB62-488D47D6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85" y="3428401"/>
            <a:ext cx="3233772" cy="9077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F4E2B9E-E267-4FC8-A46D-7C88014B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50" y="4400943"/>
            <a:ext cx="2042337" cy="2255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4B936-EB79-369A-9F05-3D1C33BF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50" y="1834339"/>
            <a:ext cx="2042972" cy="152793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3EFFA7-4955-C176-6427-ACF590E84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591" y="1865802"/>
            <a:ext cx="1742023" cy="44905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1E62B3-C466-5583-B064-BD512A5F5E02}"/>
              </a:ext>
            </a:extLst>
          </p:cNvPr>
          <p:cNvSpPr/>
          <p:nvPr/>
        </p:nvSpPr>
        <p:spPr>
          <a:xfrm>
            <a:off x="4140143" y="2067791"/>
            <a:ext cx="1442379" cy="8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21147D-42AB-01F8-7F8B-309D7F54852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2385731-A7D2-422A-1B92-C5A1EFF4354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59B82-EA02-1801-3F2D-3664F5673C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5768CBE3-6ABC-841B-D5E1-5E31D3647AA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2C55A1EB-EAE9-788C-6342-5383091F1D5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61CE529E-D09C-16D1-4492-4EAB0B33E8D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E90B2F75-EA23-7D02-B1D2-AE2AC30B948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9A84F5AB-84F4-EBC2-EFFF-0B363C355A9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BBB5AA77-37DC-1AED-C523-B69F3621FF9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2D5D5D2-B368-0757-0B02-C33ACB521FD7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45644C8-AD4C-A117-6968-05B2B93215C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556523-9A8F-5E98-DA9F-E606D386B35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7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BAC4EA-99C8-FF17-FDF1-53E671B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8" y="2410715"/>
            <a:ext cx="7381912" cy="3123116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DFFAE21-99C8-00FA-AA55-7A345D3C79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0FC8F92-FFA2-AB09-D64A-61491FC1A99D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0D4CCF-B1AB-836E-B31C-052FCF9D86B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83333581-A929-59ED-4EFA-7959EF3BA44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84241F2A-2F5F-50D3-636C-54E2215B44A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209667F-557D-681F-2450-2EE205C4126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F9D54BF7-840F-FCF9-64EE-08EF8296861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9A185A92-05A2-005D-FBD8-C7FFE37B8E5B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1C678A4-D0CA-2B82-1243-A03B3A4B350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8738441F-7596-A28E-2AAF-F198FEA2948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93CBF307-CA76-7BDE-8531-713C3B6B67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821BF3F-8F17-F813-045A-A91F15A965F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99912F-DCF1-2879-2958-E724A5D9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76" y="1984286"/>
            <a:ext cx="7110076" cy="413801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3F8EEDC5-1ECD-F262-4D78-52FF25AE085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1AAD82D-04EB-F813-88BC-E34E8130330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35DC5A-5CDD-5D52-B481-CB38ECE2BE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4496D324-4FB1-2C9B-4F86-872B411432E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0E02CA4B-4729-573A-822C-99A151B9AF0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D130B68-0551-F32F-788F-0AC90639687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EE2D5E5-5B3F-3846-50CE-04740A4450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9577502-844B-8368-C175-62421401CE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E32C5E26-1CF6-27D7-3730-47AD52B7713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7FD8274-F87E-C62D-D645-1C65A712B0D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AC6C78C-3F87-712F-D42C-6936D27CCA1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613E1AB-B8F8-B02C-3840-960AE3562A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06073A-D0D2-B6A4-74B2-9457F03A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3" y="2783727"/>
            <a:ext cx="7582622" cy="253913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3 TIERS : Web, desktop &amp; mobile 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3 tiers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954D183-1726-57E4-638F-221B09FB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98" y="1779039"/>
            <a:ext cx="4683131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Optim.Solutions</a:t>
            </a:r>
            <a:endParaRPr lang="fr-FR" sz="1200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20BEBE-2F8D-CE67-25F0-91A1366F33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C8398AE-FC36-994D-6955-2A16934A6DC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BE8A39-3782-AEBF-7DD3-955C3B365C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11BEC7C6-6990-C97B-BF92-217F34CE1C9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E129C69-601E-D556-12D3-B6919CA27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6AE84F3-971A-9BE6-964C-6957663A94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04AA3B7-B1AD-70CA-87F0-11C7C52F46B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ABDDDE4-B985-0D4C-AEBF-0C346DFA08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F30F0363-5587-2E1F-54A3-85B48F81F05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50F95E1-EBF4-7613-0FFC-3A8C0904F44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B8586A1-5338-F3D2-B60B-4300DB74201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F187F55-E9D6-4E11-A150-2D90A7133F1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5CAFE5D-8DFE-1A23-8124-E09DD71FF7A5}"/>
              </a:ext>
            </a:extLst>
          </p:cNvPr>
          <p:cNvSpPr txBox="1"/>
          <p:nvPr/>
        </p:nvSpPr>
        <p:spPr>
          <a:xfrm>
            <a:off x="8926358" y="403862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27180" y="-3955660"/>
            <a:ext cx="7504468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62038" y="4709204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A9EFF90F-0641-E1EC-7AAC-8109C68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3888503"/>
            <a:ext cx="4203247" cy="2355056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Choix des styles </a:t>
            </a:r>
            <a:r>
              <a:rPr lang="fr-FR" dirty="0">
                <a:sym typeface="Wingdings" panose="05000000000000000000" pitchFamily="2" charset="2"/>
              </a:rPr>
              <a:t> Bootstrap</a:t>
            </a:r>
          </a:p>
          <a:p>
            <a:r>
              <a:rPr lang="fr-FR" dirty="0">
                <a:sym typeface="Wingdings" panose="05000000000000000000" pitchFamily="2" charset="2"/>
              </a:rPr>
              <a:t>Construction</a:t>
            </a:r>
          </a:p>
          <a:p>
            <a:r>
              <a:rPr lang="fr-FR" dirty="0">
                <a:sym typeface="Wingdings" panose="05000000000000000000" pitchFamily="2" charset="2"/>
              </a:rPr>
              <a:t>Sécurité (En détail)</a:t>
            </a:r>
          </a:p>
          <a:p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r>
              <a:rPr lang="fr-FR" dirty="0"/>
              <a:t>Tests de performance</a:t>
            </a:r>
          </a:p>
          <a:p>
            <a:r>
              <a:rPr lang="fr-FR" dirty="0"/>
              <a:t>Déploiements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F3FCB2-5D0D-8CC7-0086-BAD6FDECCC2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2916ABF2-629B-C55A-7DF0-CD587CFE879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B56C41-DA50-AA90-1C80-3AEC95206F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48F62FBC-C55E-156E-9E3B-EE36D6E1F63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5F3301F3-3748-0E04-F380-8E4707BA08A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0E0F9EFA-E96B-F17E-0213-EB5B99A0172B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968B7D46-6037-1820-FF67-1585ABBE9D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BA161801-C54A-A5E8-7CCD-A2F8940B741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FCDA8643-F7D1-1462-19CB-BAD242B99BF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3722AF7C-20A9-6C5E-806C-C649F0CDB9F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7EBFE57C-0C2A-943C-675D-5C258693373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9AA0342-AD2C-F239-907B-C485F716E21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Choix du style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Couleurs claires</a:t>
            </a:r>
          </a:p>
        </p:txBody>
      </p:sp>
      <p:sp>
        <p:nvSpPr>
          <p:cNvPr id="39" name="Sous-titre 2">
            <a:extLst>
              <a:ext uri="{FF2B5EF4-FFF2-40B4-BE49-F238E27FC236}">
                <a16:creationId xmlns:a16="http://schemas.microsoft.com/office/drawing/2014/main" id="{F2F02EB8-4811-6FE4-F2E8-492E86DEEFE9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Bootstrap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9D31ACF-C3B2-E1C1-0AA3-573229B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8" y="1779039"/>
            <a:ext cx="8280255" cy="4328789"/>
          </a:xfrm>
          <a:prstGeom prst="rect">
            <a:avLst/>
          </a:prstGeom>
        </p:spPr>
      </p:pic>
      <p:sp>
        <p:nvSpPr>
          <p:cNvPr id="45" name="Sous-titre 2">
            <a:extLst>
              <a:ext uri="{FF2B5EF4-FFF2-40B4-BE49-F238E27FC236}">
                <a16:creationId xmlns:a16="http://schemas.microsoft.com/office/drawing/2014/main" id="{5B81CDD3-EE60-5643-D504-9B0BAB4E7C1D}"/>
              </a:ext>
            </a:extLst>
          </p:cNvPr>
          <p:cNvSpPr txBox="1">
            <a:spLocks/>
          </p:cNvSpPr>
          <p:nvPr/>
        </p:nvSpPr>
        <p:spPr>
          <a:xfrm>
            <a:off x="411346" y="337864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visuel</a:t>
            </a:r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5856E5DD-0D2E-CF42-7FDC-D625B8501603}"/>
              </a:ext>
            </a:extLst>
          </p:cNvPr>
          <p:cNvSpPr txBox="1">
            <a:spLocks/>
          </p:cNvSpPr>
          <p:nvPr/>
        </p:nvSpPr>
        <p:spPr>
          <a:xfrm>
            <a:off x="411346" y="3770830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code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EEACA23-0E9C-DD9A-C21F-2B3DCD24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 r="45148" b="81811"/>
          <a:stretch/>
        </p:blipFill>
        <p:spPr>
          <a:xfrm>
            <a:off x="3865798" y="2449523"/>
            <a:ext cx="4328280" cy="161469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C943AC-0130-2FE9-4B94-6B67EA8C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93" r="50000" b="3689"/>
          <a:stretch/>
        </p:blipFill>
        <p:spPr>
          <a:xfrm>
            <a:off x="8318227" y="2443889"/>
            <a:ext cx="3769232" cy="366393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98A2610-DB39-40C7-07CE-4B4AA663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98" y="1892603"/>
            <a:ext cx="8280255" cy="4398885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DB526-7EBB-32F2-395D-7B67FD2A454A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C748C052-E35A-8DFC-4EFB-25A58E30DFE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EEE1A2-5FE3-3566-059F-41E8B428CCE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lèche : droite 56">
                <a:extLst>
                  <a:ext uri="{FF2B5EF4-FFF2-40B4-BE49-F238E27FC236}">
                    <a16:creationId xmlns:a16="http://schemas.microsoft.com/office/drawing/2014/main" id="{3748503E-5DB5-374D-1516-61E839D4281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7312C8E9-991A-FEB6-C572-1AF36D7626D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4A52FA5-B339-915B-645D-1D4FDDF6168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1DD53EA2-EB33-DDA4-6F0D-DC9BB8A66E9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091D8168-0A2A-624E-A3FA-E1EAD56EDBF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341080C-18D9-4112-CD6C-28C630C88B9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A9E47073-0BA7-C0B9-D342-7342B2553EC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400443F5-D61B-F75D-F9E8-45ACE545B6B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C99CE79-3E0C-9F57-ACDE-C846555B2D3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6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: IAPM Desktop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9F37BD0-5079-536D-3513-F27525842CF9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Framework </a:t>
            </a:r>
            <a:r>
              <a:rPr lang="fr-FR" sz="1800" dirty="0" err="1"/>
              <a:t>WinForms</a:t>
            </a:r>
            <a:endParaRPr lang="fr-FR" sz="18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Arborescence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E6E2B3-7698-BCC6-2543-2E8C673C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64" y="1772830"/>
            <a:ext cx="3929614" cy="4662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2A5DB2-59A5-91B9-365C-AB89AEA1A537}"/>
              </a:ext>
            </a:extLst>
          </p:cNvPr>
          <p:cNvSpPr/>
          <p:nvPr/>
        </p:nvSpPr>
        <p:spPr>
          <a:xfrm>
            <a:off x="4084566" y="2756281"/>
            <a:ext cx="2197900" cy="160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8E1E5-AA8B-6C16-7301-20990994024E}"/>
              </a:ext>
            </a:extLst>
          </p:cNvPr>
          <p:cNvSpPr/>
          <p:nvPr/>
        </p:nvSpPr>
        <p:spPr>
          <a:xfrm>
            <a:off x="4084566" y="4379480"/>
            <a:ext cx="2197900" cy="178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282B7E96-D383-4DB0-BF83-931CCC59964F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Produit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DF8E36-F3E2-FBC7-D617-B4EBD4C4D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"/>
          <a:stretch/>
        </p:blipFill>
        <p:spPr>
          <a:xfrm>
            <a:off x="3808206" y="1772830"/>
            <a:ext cx="8346701" cy="44679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07F62CD-7D90-4878-84E1-B30F038F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05" y="2101970"/>
            <a:ext cx="8346701" cy="393144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11A6FDBC-8F9F-CFDF-2159-847053A5007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F497DB7-DC49-004F-CC28-2C5D1DD3D21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ECBB7C-CE34-FA61-8F7F-C5BF98652C4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7BB0015F-EA15-7ED0-A3C9-E0A4299B54E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67AD72C-F117-E9F1-4214-D5B091893BA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C73EBD1-FC77-DA9A-D2AA-8F900A69D0C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C256F9B-0418-32AF-CEF8-1486733849F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AA151202-17AC-32A9-4331-0A9948FC3CC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0CD70FCF-3F20-BC15-1349-541EF43772C6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045251C-3C40-18E9-8684-9364A04B56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DA9CE31-7854-E075-7A28-C2A5683ADAD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043AD95-DA59-1001-7E2B-9ADFDE382E3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18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Sécurité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PDO</a:t>
            </a:r>
          </a:p>
        </p:txBody>
      </p:sp>
      <p:sp>
        <p:nvSpPr>
          <p:cNvPr id="3" name="Espace réservé du texte 20">
            <a:extLst>
              <a:ext uri="{FF2B5EF4-FFF2-40B4-BE49-F238E27FC236}">
                <a16:creationId xmlns:a16="http://schemas.microsoft.com/office/drawing/2014/main" id="{C35BC41F-2A40-0713-9BD0-C220281F9898}"/>
              </a:ext>
            </a:extLst>
          </p:cNvPr>
          <p:cNvSpPr txBox="1">
            <a:spLocks/>
          </p:cNvSpPr>
          <p:nvPr/>
        </p:nvSpPr>
        <p:spPr>
          <a:xfrm>
            <a:off x="4137144" y="1686611"/>
            <a:ext cx="3937495" cy="4965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Interface uniforme | Requêtes préparées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BC4BD2-6EC8-0472-C3D4-74EA11C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4" y="2232886"/>
            <a:ext cx="7707116" cy="42038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13E481-76C4-A1B3-66DD-77FB08898BE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3B47DD4-5FF9-6919-4732-AF81B27695B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CDE448-15BD-9B82-DBF8-176F72BB36A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23C9660D-E836-52C1-8F09-F37A90F820C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1D67E5F1-C5DB-0ECB-8AAF-F451D415399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588EC-A45F-BBFA-4730-94D5E5032D9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3296FA9-3C47-73E2-067D-1466A853502A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1D0D0E4-2A18-974C-CEF7-F3648B809F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D22EABD5-97A6-9911-CEAF-325C603E0FC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BB401857-A9CA-E53C-3AD0-F1021EEB495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58028289-3ADA-23A7-4910-4C7CB50CF6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F1080CA-0F4E-1C33-AF62-5E2D3AAD92C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unitaires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PHPUnit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C43703-205F-BBD8-75F1-BB71426D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3012070"/>
            <a:ext cx="7948349" cy="1920406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de test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de test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1CF7CAD-D0D3-D6FC-0F99-4139E8FD1DD9}"/>
              </a:ext>
            </a:extLst>
          </p:cNvPr>
          <p:cNvSpPr txBox="1">
            <a:spLocks/>
          </p:cNvSpPr>
          <p:nvPr/>
        </p:nvSpPr>
        <p:spPr>
          <a:xfrm>
            <a:off x="174811" y="452504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Résultat du test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56811A-B76F-C62C-FC63-0E7A6877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71" y="2469971"/>
            <a:ext cx="6173976" cy="3004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D0AC500-4955-AEE5-BD6E-5AEF7E09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93" y="2722458"/>
            <a:ext cx="6820491" cy="25910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F787D6-2D02-1C68-51D7-2DD21FBC1C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98E93E3-2AD4-4A37-74C4-392F5076FC12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D5D1B4-B440-04EA-7E13-186A3E0C0E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1688EFAA-BDCA-B711-BA8B-9BDA1C4FBC6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EECC15-42E0-9C0C-F75B-42D7A7CC6D9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45472-2433-0681-96ED-0F8B7CF80F3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A03B6CF-9F59-A1EE-72F3-D3A667B0DA3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2F94749-CAEA-E570-DE6C-B58E39B2E72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0B25B3A1-6EF7-9E3F-9F6C-82E8D56872C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8F7FF3EE-CFF5-3237-14EC-9D66F155FED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D9B48BB-22BD-7ED6-306F-BE687CAF22A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58735437-440C-7569-FD1F-73832D21529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de qualité du code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</a:t>
            </a:r>
            <a:endParaRPr lang="fr-FR" sz="18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Phpstan.neon</a:t>
            </a:r>
            <a:endParaRPr lang="fr-FR" sz="180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Resultat</a:t>
            </a:r>
            <a:r>
              <a:rPr lang="fr-FR" sz="1800" dirty="0"/>
              <a:t> du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1CB202-0E0F-BC27-A4D6-3264363B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91" y="3146057"/>
            <a:ext cx="8115698" cy="16518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6AF96A-030F-0F65-6657-644DC8F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0" y="3130525"/>
            <a:ext cx="8256803" cy="17283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F6D0C8-4AB2-9188-AA54-4B62BFF7D07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4AA5AEB-C2AD-91F2-3A18-DD499967838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F7ECF7-F71A-E7DE-CCD9-499881C5AA8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AB3C429F-CAC6-63B1-F181-B1A4FBEBCF6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EB8D61F-9E44-8DD6-BA2F-18C64539E01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E6000FEF-FA2F-A755-FAE2-A0788805F6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74CC35D-7D5F-D1C3-236F-68E8F30988C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99B9D1A-60A6-A14C-3E30-84FFEC9042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9FB6EF6-B01A-571A-317A-AAB000619F6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56580C-DE90-719B-578C-B797F0F9E51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CF81E7B-62FF-CC14-E9F6-340BB79ABAC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0636753-893D-D435-A69E-7CED3281A5A2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0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LighthouseTab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E7F63D-FAED-4FF5-AAA6-D1683BD2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91" y="1779039"/>
            <a:ext cx="4219709" cy="457731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W3C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7B755C-F371-8661-788A-B7C5AEC0C82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0D19AC0-0231-35E9-B559-C23007B0D86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760A41-5D63-6378-C7F2-682DCB9520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lèche : droite 19">
                <a:extLst>
                  <a:ext uri="{FF2B5EF4-FFF2-40B4-BE49-F238E27FC236}">
                    <a16:creationId xmlns:a16="http://schemas.microsoft.com/office/drawing/2014/main" id="{405464B9-B5BE-A892-7E8D-5B6C712947C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5DDDE3D3-0CF7-CAD6-5C9F-B940D624B2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74AB5CE-8A97-4886-C755-43C40F20C74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87F3770-68E3-C21C-3F27-C6EA204DE67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C1061D-80B9-57D8-5033-77B03334350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6CD12BA6-E7EF-0934-3D60-88FABD598FE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4EA9036-F39B-A801-239B-39C59BAD277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D8E9D76-BC89-3AE9-2982-CC7209F03C7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6C8A7A9-DA85-9920-EA2A-169663B7A34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Déploiement : IAPM Mobile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flutter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apk</a:t>
            </a:r>
            <a:endParaRPr lang="fr-FR" sz="18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Récupérer .</a:t>
            </a:r>
            <a:r>
              <a:rPr lang="fr-FR" sz="1800" dirty="0" err="1"/>
              <a:t>apk</a:t>
            </a:r>
            <a:endParaRPr lang="fr-FR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801CA9-B345-F3C7-91D7-77A6D7EA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64" y="2841811"/>
            <a:ext cx="8204797" cy="582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5E9B10-E189-6DA0-75BD-4B372FFA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65" y="2350706"/>
            <a:ext cx="8204797" cy="2479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9457EB-E0D7-D71A-788E-C65ADFBF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04" y="3667823"/>
            <a:ext cx="2949716" cy="26104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2186B65-3A18-A4D5-AD65-37E16BE1C64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A8790D9-D295-F657-713B-3AE6B6BEBD2E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1D3DBE-5133-5BF6-99D2-A0CC882E55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D1B8408D-CF5C-43F6-C1E3-04D6E8029B2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397D0678-E5DF-A58F-031C-2AE889C07D2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1D063D-AC7E-C614-0EDF-212B0DBE4C2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B780CB6-C3B6-94BC-80C2-325DC06BA1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D863D35-FC34-C84E-22AE-2DC4F86778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E42F9C-57A4-1685-CA0F-F5045EA66CD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278FA28-9B69-56BF-287B-289CFD29341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A9B3551-409E-5F49-41F2-15996B9D705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416B42-ED79-9B78-355B-986641032B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Sous-titre 2">
            <a:extLst>
              <a:ext uri="{FF2B5EF4-FFF2-40B4-BE49-F238E27FC236}">
                <a16:creationId xmlns:a16="http://schemas.microsoft.com/office/drawing/2014/main" id="{0BC858A5-A9F2-7E0A-CB29-3EBE59C998BC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Docker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1D36928-531D-CF87-D83C-889B8D139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35" y="2261835"/>
            <a:ext cx="3981450" cy="5524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D3B667-F66E-1C0B-6FC0-FFADD7D9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661" y="5093073"/>
            <a:ext cx="8204797" cy="7450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EC854F-1AFF-65ED-C3AF-57D88077F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949" y="3217330"/>
            <a:ext cx="6677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fr-FR" dirty="0"/>
              <a:t>Les failles de PHP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38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0E3142A-B5F0-5164-66AF-F0CD32529DB4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916FDEB6-1215-1D95-79B2-14227ABB76B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A0A08-F714-2D5B-C0F4-594A39DDB85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lèche : droite 45">
                <a:extLst>
                  <a:ext uri="{FF2B5EF4-FFF2-40B4-BE49-F238E27FC236}">
                    <a16:creationId xmlns:a16="http://schemas.microsoft.com/office/drawing/2014/main" id="{2CC7A044-8136-BD97-3E03-F5937251F94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94E6C391-8EC3-1E94-7860-915F7CD5327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68ED9D52-FFED-1FEA-5FF7-3E3134A3B7E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1490F8F-FBE1-445E-D265-32CF561DF3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C185A931-0335-708D-C560-400FC23903F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D9AECAC7-5547-D8BA-D195-E91AF22AB6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2AB7E7B-E695-4C51-860C-D82DB66BDAA0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5C26F928-9BF4-1640-9F0B-99853A0356A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E4FB8A78-D71A-1427-3CB8-D85480DB853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Veille  technologique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failles de </a:t>
            </a:r>
            <a:r>
              <a:rPr lang="fr-FR" dirty="0" err="1"/>
              <a:t>php</a:t>
            </a:r>
            <a:endParaRPr lang="fr-FR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13BD30-033D-7E9A-96A1-24936C0AF2A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5030295-A546-BE73-8018-6D65E47B04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563C8C-A57B-90F8-2293-3A9915A00BB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CD875AD2-12A5-2F31-6DAD-6A27411162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0379B18-6F95-6398-2056-06C975DAF45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6B7AFD14-7072-03D4-0DF7-76111BA0C346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D2275C69-02D9-B2F6-528C-02D564EA16F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241B3806-5C16-B731-811F-B1841C61CDE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65CA763-FC06-D6DD-24D4-369D696367B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AEAD2D-E091-D948-6893-DAC6A804ADC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EB04598A-8851-032B-2167-F18860B0CDC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42ADD85-9179-9B1B-9E43-9296EE38AB7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70B99C4B-7101-5EB5-0475-E22AEFF3904F}"/>
              </a:ext>
            </a:extLst>
          </p:cNvPr>
          <p:cNvSpPr txBox="1">
            <a:spLocks/>
          </p:cNvSpPr>
          <p:nvPr/>
        </p:nvSpPr>
        <p:spPr>
          <a:xfrm>
            <a:off x="3943123" y="2089814"/>
            <a:ext cx="6446711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Exécuter du code à distance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Code malveillant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Contrôle d’identifiant</a:t>
            </a:r>
          </a:p>
          <a:p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CB5C50A9-333A-6542-1F9C-2B24AAD473C1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Injection SQL</a:t>
            </a:r>
          </a:p>
        </p:txBody>
      </p:sp>
      <p:sp>
        <p:nvSpPr>
          <p:cNvPr id="37" name="Sous-titre 2">
            <a:extLst>
              <a:ext uri="{FF2B5EF4-FFF2-40B4-BE49-F238E27FC236}">
                <a16:creationId xmlns:a16="http://schemas.microsoft.com/office/drawing/2014/main" id="{97A23883-F788-00F5-D268-90CAA097A349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XSS</a:t>
            </a:r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188971D3-8608-FA5F-43F7-AD88BB9BAA74}"/>
              </a:ext>
            </a:extLst>
          </p:cNvPr>
          <p:cNvSpPr txBox="1">
            <a:spLocks/>
          </p:cNvSpPr>
          <p:nvPr/>
        </p:nvSpPr>
        <p:spPr>
          <a:xfrm>
            <a:off x="174811" y="45276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Faille </a:t>
            </a:r>
            <a:r>
              <a:rPr lang="fr-FR" sz="1800" dirty="0" err="1"/>
              <a:t>include</a:t>
            </a:r>
            <a:endParaRPr lang="fr-FR" sz="1800" dirty="0"/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13CF7F30-0701-7096-E574-04E96B62842F}"/>
              </a:ext>
            </a:extLst>
          </p:cNvPr>
          <p:cNvSpPr txBox="1">
            <a:spLocks/>
          </p:cNvSpPr>
          <p:nvPr/>
        </p:nvSpPr>
        <p:spPr>
          <a:xfrm>
            <a:off x="3943123" y="3998405"/>
            <a:ext cx="7883117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Sites anglais :</a:t>
            </a:r>
            <a:br>
              <a:rPr lang="fr-FR" sz="1800" dirty="0"/>
            </a:br>
            <a:r>
              <a:rPr lang="fr-FR" sz="1800" dirty="0"/>
              <a:t>https://www.vaadata.com/blog/rce-vulnerability-in-a-file-name/</a:t>
            </a:r>
            <a:br>
              <a:rPr lang="fr-FR" sz="1800" dirty="0"/>
            </a:br>
            <a:r>
              <a:rPr lang="fr-FR" sz="1800" dirty="0"/>
              <a:t>https://geekflare.com/sql-injection-prevention-php/</a:t>
            </a:r>
            <a:br>
              <a:rPr lang="fr-FR" sz="1800" dirty="0"/>
            </a:br>
            <a:r>
              <a:rPr lang="fr-FR" sz="1800" dirty="0"/>
              <a:t>https://brightsec.com/blog/file-inclusion-vulnerabilities/</a:t>
            </a:r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41" name="Sous-titre 2">
            <a:extLst>
              <a:ext uri="{FF2B5EF4-FFF2-40B4-BE49-F238E27FC236}">
                <a16:creationId xmlns:a16="http://schemas.microsoft.com/office/drawing/2014/main" id="{E54BE616-5C89-20E3-0165-7B18C153B372}"/>
              </a:ext>
            </a:extLst>
          </p:cNvPr>
          <p:cNvSpPr txBox="1">
            <a:spLocks/>
          </p:cNvSpPr>
          <p:nvPr/>
        </p:nvSpPr>
        <p:spPr>
          <a:xfrm>
            <a:off x="174811" y="5292303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52382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Basic, </a:t>
            </a:r>
            <a:r>
              <a:rPr lang="fr-FR" sz="1100" dirty="0" err="1"/>
              <a:t>Winforms</a:t>
            </a:r>
            <a:r>
              <a:rPr lang="fr-FR" sz="1100" dirty="0"/>
              <a:t>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Dart, Flutter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B6E0283-8F8E-4019-2C95-63B2D22E326D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10160" y="-11704"/>
            <a:chExt cx="12192000" cy="96161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CE8E2E8-AD4C-D4A5-C835-EF82B5B2924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9BB7E0-0456-9F7A-51D3-222099BB412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Flèche : droite 71">
                <a:extLst>
                  <a:ext uri="{FF2B5EF4-FFF2-40B4-BE49-F238E27FC236}">
                    <a16:creationId xmlns:a16="http://schemas.microsoft.com/office/drawing/2014/main" id="{B59BC895-FD5D-8F7C-1228-011B377E3A5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DEE8DEF7-3978-2A9A-0279-C2DB9DF718C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527C6079-24BC-9683-5490-DD16FB1A5F1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3244ADB-DAB0-0EDC-4B9D-0C201C52B33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63F535E9-8E6F-1CCA-98DB-5243D0FAB7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37F6AA6-DC17-C78B-31E3-2910DD349E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D42569F2-8043-CDFE-374F-E401F036A5E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9A0B50F7-9697-3F90-93A8-C2B1C9A339F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0D92BCD1-77C6-739C-8999-EDF31C40130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4C384F11-EDFA-90A4-65DA-D86FF7C19DC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75" b="5475"/>
          <a:stretch>
            <a:fillRect/>
          </a:stretch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F9B0792-DEB7-2405-4A81-4EFBECD174B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274" b="327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745457-381C-61DE-719E-59C3DE8B1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29C0F-8668-9BB0-61C4-0015D955EA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F135-64CC-DE80-5B28-7727BC8F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40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43BF891-5B4D-F0DA-B532-E52D886770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9114" y="4222472"/>
            <a:ext cx="2310968" cy="470424"/>
          </a:xfrm>
        </p:spPr>
        <p:txBody>
          <a:bodyPr/>
          <a:lstStyle/>
          <a:p>
            <a:r>
              <a:rPr lang="fr-FR" dirty="0"/>
              <a:t>Repérer les besoins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A897706-316D-356A-8999-A2F8476F5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004" y="4687555"/>
            <a:ext cx="2310968" cy="470424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3E8462-284B-4F8E-46FA-9C42DC0AD0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82337" y="5143112"/>
            <a:ext cx="2310968" cy="470424"/>
          </a:xfrm>
        </p:spPr>
        <p:txBody>
          <a:bodyPr/>
          <a:lstStyle/>
          <a:p>
            <a:r>
              <a:rPr lang="fr-FR" dirty="0"/>
              <a:t>Bonnes technologies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61676C5-3EA9-83BC-0C5B-B8A77854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924FAA2-D16F-CA18-4F04-68E60C98C32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FC6CA27-B50D-8B4C-1B96-25E38422BAD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E6297-9AA1-E06C-3240-1FDE2CDC82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54A790D6-423E-3A46-5DA2-132C6A80675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AE83D3E-62D6-F5A7-2841-9CD4F9E97B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C565F7BB-932B-3145-9B32-3AB0ADA70A3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FCE8338-D72C-3D76-B486-80C70EE9A37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7B413698-439D-4177-2FC3-33BAE2FD3F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718FDCB-AEBA-62B2-A1A5-B452A3AE5AA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0BA9FD38-0B52-2080-ADB8-F844B4B3223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FDA23D0C-C5AF-8C2F-6723-0AAE8BF0DF6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9CE43BA-53BD-0E9D-7C0B-1D749D6569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3" name="Titre 7">
            <a:extLst>
              <a:ext uri="{FF2B5EF4-FFF2-40B4-BE49-F238E27FC236}">
                <a16:creationId xmlns:a16="http://schemas.microsoft.com/office/drawing/2014/main" id="{A6A1B640-992F-B34F-9D98-AA47E69607BC}"/>
              </a:ext>
            </a:extLst>
          </p:cNvPr>
          <p:cNvSpPr txBox="1">
            <a:spLocks/>
          </p:cNvSpPr>
          <p:nvPr/>
        </p:nvSpPr>
        <p:spPr>
          <a:xfrm>
            <a:off x="3724404" y="2801302"/>
            <a:ext cx="4743191" cy="901504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  <a:p>
            <a:pPr algn="ctr"/>
            <a:r>
              <a:rPr lang="fr-FR" dirty="0"/>
              <a:t>Pour votre attention</a:t>
            </a:r>
            <a:br>
              <a:rPr lang="fr-FR" dirty="0"/>
            </a:br>
            <a:r>
              <a:rPr lang="fr-FR" sz="2100" dirty="0"/>
              <a:t>place aux questions !</a:t>
            </a:r>
          </a:p>
        </p:txBody>
      </p:sp>
    </p:spTree>
    <p:extLst>
      <p:ext uri="{BB962C8B-B14F-4D97-AF65-F5344CB8AC3E}">
        <p14:creationId xmlns:p14="http://schemas.microsoft.com/office/powerpoint/2010/main" val="18369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0039 -0.15255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3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D8C4B-1CD6-514A-D30C-3A88C0C8E6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9F9AC0A-E6FC-6319-F9BF-428C8792C04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1174423-3B3E-27F3-30ED-26EA4FDA2B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7" name="Flèche : droite 46">
                <a:extLst>
                  <a:ext uri="{FF2B5EF4-FFF2-40B4-BE49-F238E27FC236}">
                    <a16:creationId xmlns:a16="http://schemas.microsoft.com/office/drawing/2014/main" id="{05682605-E6E7-E9F8-1799-1326CA1396F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2CE5EDA3-783D-1F87-B296-001BA1278C3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69EC46-DB70-013C-963B-ECC5489A1B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A624080F-6026-5992-03CE-69B67D168CD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EED444DF-BC00-B125-0C02-B3A81CC02D9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769BF4B2-58DD-4560-E309-C1A3B4F8C6F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A729C6FA-C85B-23EE-5F1C-5743C0D0221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74A8C554-33D6-3B26-3A98-0A584F4DE68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EBB39E4-38EF-BAF0-BB16-F3060D433F9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4FDD14-23D5-7942-C1D3-EE57DDCE22C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99616D06-6494-F023-AEF5-A8C130FAF9C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8F4F73-BD8F-6F9B-05DD-B043CAF4E8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2EFB65-8177-0A2E-217D-E9A77D550959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E9EE5C8-F20C-2CCA-83A7-09DB143C64F6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FE99777-36BE-CA63-041E-462154193E8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12846D2-0FB1-2697-8BB2-2E3A4426C1CC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CA9C717B-A176-AD12-424F-0372905410F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28F89321-2DF4-FD6C-20D2-DA6FF889C01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B11A4A12-E133-5762-8111-482410E3E13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EB763C2-296B-E341-2F58-596907BEA50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A1B1BEF-3D86-A60E-D71D-A8022BA440C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583B11-0C04-EA3A-7E6D-7FE63A3A1E1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A17265B-415E-9EC1-7275-E0328905F44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D3A3E-F9BF-ED25-5A19-E148519319B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4B4B6B96-D709-4727-A4F7-C27E2BC61DC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1B79AC9C-E997-BD6C-4CBC-E2E6529B4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9A11CFCD-0BDF-0DA4-DCB0-A0CD59AE9110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70DCF09-0EEC-6DEB-13CB-4F071DB3784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D1F9FAF-ABA1-AA03-3DC7-3B5F5F186E5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FC83A352-444F-B14F-D7C8-5F804639E2D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C1DD8F30-CA7D-9DF6-B720-A7441CA539F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82373C2-7422-70B0-E17C-FABFC735025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6DF7B89-84FB-C992-2320-B7963C6AC73B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Espace réservé du texte 41">
            <a:extLst>
              <a:ext uri="{FF2B5EF4-FFF2-40B4-BE49-F238E27FC236}">
                <a16:creationId xmlns:a16="http://schemas.microsoft.com/office/drawing/2014/main" id="{645EFE42-578A-4FB6-B032-833CCC104960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Administrate database 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Tests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C0A8EB-FD8A-ACB7-10CB-FE53D51B933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D67A801-6A57-87C4-843E-0789589D3F3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1CD353-1D0A-AF97-F217-560E4A6099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97F8A77-6ADB-554B-E3F5-B4F6418409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F6C6F81-BB97-053F-73BE-CEB51570809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60FAC08-4FBF-0949-9118-63B3050697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3456DBB-887B-6025-21F5-3442C80DF5C7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9BE41CE-8E20-ADEE-1C38-742FC7AE23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0E5A65F-80E0-48CA-5C67-F20C7299127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AC87964A-E0A1-7B43-35F2-0FF6950E77B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D0CE6B-5931-37AC-6746-89EA5488832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0DB3A4D-DAAA-4B0C-5025-4B43791C726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Tests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BED3DA-1EC6-75A2-FFBA-A65B592860E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3A9ED5-1324-6550-890E-52DCCAAF9B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455481-2937-29B1-65C1-403BDDB9C99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E240A8EF-8C47-AAAD-8444-D5D765A6587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3893480A-1866-9425-3A39-6B30AD278F1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3FF2F3C-2319-37D3-753E-0E9A37045A0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0DE265DF-BB88-AAD6-23CF-9E7BEAF2F72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807AE56-D83E-211E-475E-5E1A6AB7B097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3DE657B-0332-CBA1-645A-B00C4DB6C6E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578C2611-60F6-50E0-5C53-320C10BA497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C6272676-0D85-46BC-5B68-11261E651E3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EA55751-1A85-7F34-2599-B29657445CB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3534</Words>
  <Application>Microsoft Office PowerPoint</Application>
  <PresentationFormat>Grand écran</PresentationFormat>
  <Paragraphs>903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Franklin Gothic Demi</vt:lpstr>
      <vt:lpstr>Source Sans Pro</vt:lpstr>
      <vt:lpstr>Wingdings</vt:lpstr>
      <vt:lpstr>Thème Office</vt:lpstr>
      <vt:lpstr>Présentation PowerPoint</vt:lpstr>
      <vt:lpstr>sommaire</vt:lpstr>
      <vt:lpstr>Présentation personnelle</vt:lpstr>
      <vt:lpstr>Summary of projects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Outils collaboratifs</vt:lpstr>
      <vt:lpstr>Maquettes</vt:lpstr>
      <vt:lpstr>Charte graphique</vt:lpstr>
      <vt:lpstr>Spécification fonctionnelles &amp; techniques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Veille technologique</vt:lpstr>
      <vt:lpstr>Veille  technologique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113</cp:revision>
  <dcterms:created xsi:type="dcterms:W3CDTF">2023-05-25T16:09:05Z</dcterms:created>
  <dcterms:modified xsi:type="dcterms:W3CDTF">2023-06-05T19:58:55Z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